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7"/>
  </p:notesMasterIdLst>
  <p:sldIdLst>
    <p:sldId id="256" r:id="rId2"/>
    <p:sldId id="386" r:id="rId3"/>
    <p:sldId id="388" r:id="rId4"/>
    <p:sldId id="389" r:id="rId5"/>
    <p:sldId id="424" r:id="rId6"/>
    <p:sldId id="399" r:id="rId7"/>
    <p:sldId id="406" r:id="rId8"/>
    <p:sldId id="423" r:id="rId9"/>
    <p:sldId id="404" r:id="rId10"/>
    <p:sldId id="405" r:id="rId11"/>
    <p:sldId id="414" r:id="rId12"/>
    <p:sldId id="410" r:id="rId13"/>
    <p:sldId id="400" r:id="rId14"/>
    <p:sldId id="412" r:id="rId15"/>
    <p:sldId id="413" r:id="rId16"/>
    <p:sldId id="402" r:id="rId17"/>
    <p:sldId id="415" r:id="rId18"/>
    <p:sldId id="417" r:id="rId19"/>
    <p:sldId id="419" r:id="rId20"/>
    <p:sldId id="418" r:id="rId21"/>
    <p:sldId id="403" r:id="rId22"/>
    <p:sldId id="409" r:id="rId23"/>
    <p:sldId id="411" r:id="rId24"/>
    <p:sldId id="422" r:id="rId25"/>
    <p:sldId id="42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2B6"/>
    <a:srgbClr val="CC3300"/>
    <a:srgbClr val="F61616"/>
    <a:srgbClr val="2F2F30"/>
    <a:srgbClr val="EAE5D3"/>
    <a:srgbClr val="CF448C"/>
    <a:srgbClr val="E9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0" autoAdjust="0"/>
    <p:restoredTop sz="94660"/>
  </p:normalViewPr>
  <p:slideViewPr>
    <p:cSldViewPr>
      <p:cViewPr>
        <p:scale>
          <a:sx n="82" d="100"/>
          <a:sy n="82" d="100"/>
        </p:scale>
        <p:origin x="-2640" y="-10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F7175-3BE5-49ED-8B3C-CE6BEBA1D00C}" type="datetimeFigureOut">
              <a:rPr lang="en-GB" smtClean="0"/>
              <a:pPr/>
              <a:t>03/11/2014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7CCBD-41A4-4549-8A11-DB9721FC292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991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043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Make site search easy &amp; visible so customers can see immediately once their page has loaded.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Google believes search is important, search is good for users who have a sense of urgency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Don’t hide search behind an search icon, give it an actual field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Design efficient forms that are mobile appropriate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Forms may need to be adjusted for mobile purposes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Allow for streamlined information entry EG. Websites that have contextual keyboard (</a:t>
            </a:r>
            <a:r>
              <a:rPr lang="en-GB" baseline="0" dirty="0" err="1" smtClean="0">
                <a:sym typeface="Wingdings" panose="05000000000000000000" pitchFamily="2" charset="2"/>
              </a:rPr>
              <a:t>numberpad</a:t>
            </a:r>
            <a:r>
              <a:rPr lang="en-GB" baseline="0" dirty="0" smtClean="0"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Real time validation forms vital to tell customers when they have entered things wrong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In ideal world customers will only have to enter information once, if takes more then 1 time usually means form is too complex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When going mobile make sure you optimise your whole website rather than just some of it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Make sure you keep the user in a single browser rather than taking them to a different browser for each menu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 smtClean="0"/>
              <a:t>Keep call to actions</a:t>
            </a:r>
            <a:r>
              <a:rPr lang="en-GB" baseline="0" dirty="0" smtClean="0"/>
              <a:t> front and central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/>
              <a:t>Don’t use </a:t>
            </a:r>
            <a:r>
              <a:rPr lang="en-GB" baseline="0" dirty="0" err="1" smtClean="0"/>
              <a:t>wishy</a:t>
            </a:r>
            <a:r>
              <a:rPr lang="en-GB" baseline="0" dirty="0" smtClean="0"/>
              <a:t> washy terms </a:t>
            </a:r>
            <a:r>
              <a:rPr lang="en-GB" baseline="0" dirty="0" smtClean="0">
                <a:sym typeface="Wingdings" panose="05000000000000000000" pitchFamily="2" charset="2"/>
              </a:rPr>
              <a:t> powerful language to tell your customer what to do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Secondary call to actions can be reached further down the screen or through icons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When building a website always go responsive over mobile as m. sit will cause time lag due to redirect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Customers don’t like to scroll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Don’t hide menus behind icons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Less is more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Self explanatory 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Clear call to actions </a:t>
            </a:r>
          </a:p>
          <a:p>
            <a:pPr marL="171450" indent="-171450">
              <a:buFontTx/>
              <a:buChar char="-"/>
            </a:pPr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Let users explore the site before you distract them with other things: surveys, downloading apps, videos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Sites need to work with people rather than against</a:t>
            </a:r>
          </a:p>
          <a:p>
            <a:pPr marL="171450" indent="-171450">
              <a:buFontTx/>
              <a:buChar char="-"/>
            </a:pPr>
            <a:r>
              <a:rPr lang="en-GB" baseline="0" dirty="0" smtClean="0">
                <a:sym typeface="Wingdings" panose="05000000000000000000" pitchFamily="2" charset="2"/>
              </a:rPr>
              <a:t>Don’t require customer to sign up to an account or download you’re app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843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7CCBD-41A4-4549-8A11-DB9721FC2929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DC527-A03C-014F-8BD2-B1A63BCAEDE7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F43B7-311F-544D-9C08-11595339A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FDC63-747B-7D49-AC78-C57C932C20AB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F761B-22C0-7548-B88A-365BFAD2B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0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1DE6F-2649-904B-8B6B-6A14AF537784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B8714-88F2-6347-86DD-BF52B1E21F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96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58A44-C1D1-0C44-A244-75F9EC37E590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E2C44-1E67-634C-905D-8BF6EBB3A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17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A0D56-DB10-A64E-97F1-714C6B27C90D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2B821-A63F-D44C-96BB-E07BAE5A7A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93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86A96-255C-D343-A8E9-B93D137263FB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C0E9A-9BDE-5E4A-B101-0AC983227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36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6B7FB-A453-B047-B999-6C6D40940A8C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3F6C0-5DC1-314B-B72B-D190514B6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4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6FBBB-3DA5-B545-9B93-DF6694F4A2B1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D38AC-9710-6A45-915F-64C7BE605F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01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F733F-D170-4546-A932-96875FA03600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B094A-1B6C-1145-9905-5F272ED2D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19467-2FFC-DF40-8512-B84C336B2F90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6FD6CC-5728-DA4D-A0E1-381BBE45C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9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07896-C994-4749-9286-D8E02C63571D}" type="datetimeFigureOut">
              <a:rPr lang="en-US"/>
              <a:pPr>
                <a:defRPr/>
              </a:pPr>
              <a:t>03/11/2014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4296C-B624-6743-810E-398B375A3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4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22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028" name="Picture 1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5" b="36072"/>
          <a:stretch>
            <a:fillRect/>
          </a:stretch>
        </p:blipFill>
        <p:spPr bwMode="auto">
          <a:xfrm>
            <a:off x="44450" y="6396038"/>
            <a:ext cx="193833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9" name="Picture 7" descr="conscious_logo_landscape_250w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323013"/>
            <a:ext cx="19304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8" descr="saearchstarlogo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325" y="6286500"/>
            <a:ext cx="2455863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585788"/>
            <a:ext cx="9144000" cy="0"/>
          </a:xfrm>
          <a:prstGeom prst="line">
            <a:avLst/>
          </a:prstGeom>
          <a:ln w="190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292850"/>
            <a:ext cx="9144000" cy="0"/>
          </a:xfrm>
          <a:prstGeom prst="line">
            <a:avLst/>
          </a:prstGeom>
          <a:ln w="19050" cmpd="sng">
            <a:solidFill>
              <a:srgbClr val="FF66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83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0.png"/><Relationship Id="rId5" Type="http://schemas.openxmlformats.org/officeDocument/2006/relationships/image" Target="../media/image19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10.png"/><Relationship Id="rId6" Type="http://schemas.openxmlformats.org/officeDocument/2006/relationships/image" Target="../media/image22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10.png"/><Relationship Id="rId6" Type="http://schemas.openxmlformats.org/officeDocument/2006/relationships/hyperlink" Target="http://www.google.co.uk/url?sa=i&amp;rct=j&amp;q=&amp;esrc=s&amp;frm=1&amp;source=images&amp;cd=&amp;cad=rja&amp;uact=8&amp;ved=0CAcQjRw&amp;url=http://www.clker.com/clipart-transparent-green-checkmark.html&amp;ei=I1NKVI-WFtDUatKkgdAO&amp;psig=AFQjCNEml9PrEGYf_mRrnPsnmjXM1QDv_w&amp;ust=1414243459690824" TargetMode="External"/><Relationship Id="rId7" Type="http://schemas.openxmlformats.org/officeDocument/2006/relationships/image" Target="../media/image25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10.png"/><Relationship Id="rId5" Type="http://schemas.openxmlformats.org/officeDocument/2006/relationships/hyperlink" Target="http://www.google.co.uk/url?sa=i&amp;rct=j&amp;q=&amp;esrc=s&amp;frm=1&amp;source=images&amp;cd=&amp;cad=rja&amp;uact=8&amp;ved=0CAcQjRw&amp;url=http://www.clker.com/clipart-transparent-green-checkmark.html&amp;ei=I1NKVI-WFtDUatKkgdAO&amp;psig=AFQjCNEml9PrEGYf_mRrnPsnmjXM1QDv_w&amp;ust=1414243459690824" TargetMode="External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10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10.png"/><Relationship Id="rId5" Type="http://schemas.openxmlformats.org/officeDocument/2006/relationships/hyperlink" Target="http://www.google.co.uk/url?sa=i&amp;rct=j&amp;q=&amp;esrc=s&amp;frm=1&amp;source=images&amp;cd=&amp;cad=rja&amp;uact=8&amp;ved=0CAcQjRw&amp;url=http://www.clker.com/clipart-transparent-green-checkmark.html&amp;ei=I1NKVI-WFtDUatKkgdAO&amp;psig=AFQjCNEml9PrEGYf_mRrnPsnmjXM1QDv_w&amp;ust=1414243459690824" TargetMode="External"/><Relationship Id="rId6" Type="http://schemas.openxmlformats.org/officeDocument/2006/relationships/image" Target="../media/image11.png"/><Relationship Id="rId7" Type="http://schemas.openxmlformats.org/officeDocument/2006/relationships/image" Target="../media/image38.png"/><Relationship Id="rId8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microsoft.com/office/2007/relationships/hdphoto" Target="../media/hdphoto1.wdp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988840"/>
            <a:ext cx="77048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smtClean="0">
                <a:solidFill>
                  <a:srgbClr val="55A2B6"/>
                </a:solidFill>
                <a:latin typeface="Malgun Gothic"/>
                <a:ea typeface="Malgun Gothic" pitchFamily="34" charset="-127"/>
                <a:cs typeface="Malgun Gothic"/>
              </a:rPr>
              <a:t>Lead Generation </a:t>
            </a:r>
          </a:p>
          <a:p>
            <a:pPr algn="ctr"/>
            <a:r>
              <a:rPr lang="en-GB" sz="4400" dirty="0" smtClean="0">
                <a:solidFill>
                  <a:srgbClr val="CC3300"/>
                </a:solidFill>
                <a:latin typeface="Malgun Gothic"/>
                <a:ea typeface="Malgun Gothic" pitchFamily="34" charset="-127"/>
                <a:cs typeface="Malgun Gothic"/>
              </a:rPr>
              <a:t>What Makes </a:t>
            </a:r>
            <a:r>
              <a:rPr lang="en-GB" sz="4400" dirty="0">
                <a:solidFill>
                  <a:srgbClr val="CC3300"/>
                </a:solidFill>
                <a:latin typeface="Malgun Gothic"/>
                <a:ea typeface="Malgun Gothic" pitchFamily="34" charset="-127"/>
                <a:cs typeface="Malgun Gothic"/>
              </a:rPr>
              <a:t>A</a:t>
            </a:r>
            <a:r>
              <a:rPr lang="en-GB" sz="4400" dirty="0" smtClean="0">
                <a:solidFill>
                  <a:srgbClr val="CC3300"/>
                </a:solidFill>
                <a:latin typeface="Malgun Gothic"/>
                <a:ea typeface="Malgun Gothic" pitchFamily="34" charset="-127"/>
                <a:cs typeface="Malgun Gothic"/>
              </a:rPr>
              <a:t> </a:t>
            </a:r>
            <a:r>
              <a:rPr lang="en-GB" sz="4400" dirty="0">
                <a:solidFill>
                  <a:srgbClr val="CC3300"/>
                </a:solidFill>
                <a:latin typeface="Malgun Gothic"/>
                <a:ea typeface="Malgun Gothic" pitchFamily="34" charset="-127"/>
                <a:cs typeface="Malgun Gothic"/>
              </a:rPr>
              <a:t>G</a:t>
            </a:r>
            <a:r>
              <a:rPr lang="en-GB" sz="4400" dirty="0" smtClean="0">
                <a:solidFill>
                  <a:srgbClr val="CC3300"/>
                </a:solidFill>
                <a:latin typeface="Malgun Gothic"/>
                <a:ea typeface="Malgun Gothic" pitchFamily="34" charset="-127"/>
                <a:cs typeface="Malgun Gothic"/>
              </a:rPr>
              <a:t>reat Mobile Legal </a:t>
            </a:r>
            <a:r>
              <a:rPr lang="en-GB" sz="4400" dirty="0">
                <a:solidFill>
                  <a:srgbClr val="CC3300"/>
                </a:solidFill>
                <a:latin typeface="Malgun Gothic"/>
                <a:ea typeface="Malgun Gothic" pitchFamily="34" charset="-127"/>
                <a:cs typeface="Malgun Gothic"/>
              </a:rPr>
              <a:t>W</a:t>
            </a:r>
            <a:r>
              <a:rPr lang="en-GB" sz="4400" dirty="0" smtClean="0">
                <a:solidFill>
                  <a:srgbClr val="CC3300"/>
                </a:solidFill>
                <a:latin typeface="Malgun Gothic"/>
                <a:ea typeface="Malgun Gothic" pitchFamily="34" charset="-127"/>
                <a:cs typeface="Malgun Gothic"/>
              </a:rPr>
              <a:t>ebsite?</a:t>
            </a:r>
          </a:p>
          <a:p>
            <a:pPr algn="ctr"/>
            <a:endParaRPr lang="en-GB" sz="1000" dirty="0" smtClean="0">
              <a:solidFill>
                <a:srgbClr val="CC3300"/>
              </a:solidFill>
              <a:latin typeface="Malgun Gothic"/>
              <a:ea typeface="Malgun Gothic" pitchFamily="34" charset="-127"/>
              <a:cs typeface="Malgun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785" y="1907743"/>
            <a:ext cx="1906696" cy="339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81" y="1064982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05"/>
            <a:ext cx="8229600" cy="540475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Homepage Navigation </a:t>
            </a:r>
            <a:endParaRPr lang="en-GB" b="1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2" name="Content Placeholder 8"/>
          <p:cNvSpPr>
            <a:spLocks noGrp="1"/>
          </p:cNvSpPr>
          <p:nvPr>
            <p:ph idx="1"/>
          </p:nvPr>
        </p:nvSpPr>
        <p:spPr>
          <a:xfrm>
            <a:off x="251520" y="1211083"/>
            <a:ext cx="6336704" cy="478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Easy homepage navigation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Users will click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t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op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b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ar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l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ogo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 smtClean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6146" name="Picture 2" descr="http://cdn.androidpolice.com/wp-content/uploads/2013/11/nexusae0_unnamed-10_thumb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937" y="3746052"/>
            <a:ext cx="1800200" cy="18002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3" descr="http://www.clker.com/cliparts/f/0/2/3/12161809281371254023jean_victor_balin_tick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63" y="5042196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ttp://www.clker.com/cliparts/f/0/2/3/12161809281371254023jean_victor_balin_tick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52" y="4985721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849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998" y="2021654"/>
            <a:ext cx="1857485" cy="322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091" y="1988840"/>
            <a:ext cx="1911013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96752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Let Users Explore</a:t>
            </a:r>
            <a:endParaRPr lang="en-GB" b="1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40235"/>
            <a:ext cx="1800200" cy="316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16" y="1190177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45" y="1196752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clker.com/cliparts/8/0/1/9/1195445329999867155jean_victor_balin_cross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68" y="5013176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www.clker.com/cliparts/8/0/1/9/1195445329999867155jean_victor_balin_cross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50131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http://www.clker.com/cliparts/8/0/1/9/1195445329999867155jean_victor_balin_cross.svg.me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857" y="4950131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543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01" y="1844824"/>
            <a:ext cx="1893859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99"/>
          <a:stretch/>
        </p:blipFill>
        <p:spPr bwMode="auto">
          <a:xfrm>
            <a:off x="2627784" y="3586705"/>
            <a:ext cx="1819017" cy="2024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548680"/>
          </a:xfrm>
        </p:spPr>
        <p:txBody>
          <a:bodyPr/>
          <a:lstStyle/>
          <a:p>
            <a:pPr algn="l"/>
            <a:r>
              <a:rPr lang="en-GB" b="1" dirty="0" smtClean="0">
                <a:latin typeface="Malgun Gothic" pitchFamily="34" charset="-127"/>
                <a:ea typeface="Malgun Gothic" pitchFamily="34" charset="-127"/>
              </a:rPr>
              <a:t>Be Clear Why You Need Location Info</a:t>
            </a:r>
            <a:endParaRPr lang="en-GB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627784" y="1195881"/>
            <a:ext cx="6336704" cy="478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Users care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a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bout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s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ecurity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Say why you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n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eed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u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ser GPS</a:t>
            </a:r>
          </a:p>
          <a:p>
            <a:pPr>
              <a:lnSpc>
                <a:spcPct val="150000"/>
              </a:lnSpc>
            </a:pPr>
            <a:endParaRPr lang="en-GB" dirty="0" smtClean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78632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data:image/png;base64,iVBORw0KGgoAAAANSUhEUgAAANwAAADlCAMAAAAP8WnWAAAAkFBMVEX///8AvwAAwAD8//z6/voAvAD2/fbd9t3y/PLs++zp+unu++71/fXK8crx/PFLz0uk5qQuyC7Y9djS89IWxBaS4ZK97b3O8s7B7sFd010+zD7F78WD3oOc5Jzh+OGn56ds12xR0lGz6rN323d723s4yzhv2G9d1V2U4ZSL4Iut6a237LeM4IwlxiUXxhdTz1OvaFGqAAAIZElEQVR4nN2diULiShBFOwnNrhBAgbBGFgEN/v/fvSCPETWQW+ik+s75gqqkl+pajfkXKDUb0+7jZjl/i8Jeit8L43E/0Bbr55Sno/Z23kp83/Os9T7otbVF+ymV2UEvL5NEW7ifENR2cS9br3d8bQFvJ+g8rDx7RTdvpS3izVRS1XJ41ZbxRkqTXNW8pKIt5U00H1tX1+Nxxz1QXgX9xbVj5ETU1ZbzBkrtEFDN8x60Bb2Bfgyp5rXK2pKKud/tMd38R21RxUwXF4yRbyxL2rJKGWC7LSWeassqpLHx8y+AI8lAW1ghdXhJepbNNqm/oap5NqpqSyujHqNLMl2UfW1phczgNen5EzK7qyZYlMOGtrRCxrBuXsJ2C4zwRbl/0hZWSAV44fyP/0pmmtTm+KKck2240hJWzcZ1bWmFCG6BkO2B2k9g3Xov2sIK6US4bjttYYXUh7Bu3obMMjELXLch2SVgJgLd2A7KF8SHd6TV0RZWSBc/TPZ32sIKaeC6+WwHZXWIW5RsHtjyA26ZrMksSvMEHyY2ZIvn3IGu5ZQ9m0VZj+ANRxfYb+LPHG/c1JZWRjDBHbB0/iCBZRKy+YOmcMCD7wlXneO3N5sDtixwUo7Z4qc7/PaOa9rCCunAPhP7T9/ebHHvKn57+xs2v0Ib33BzshCjGQlub7bDpB7CGy5kC582F/hhMtMWVkobN5fHbIfJI77hntl0q+fnh55osfkVSviGC0fawgoRvE/pLBMzgE1Kn81nkpqUsG50B2WAv08XbD6TYIOqZodsVpcgS5TOH2TqLVS3PVuWqAngdEM6X5ckNrxlOyjNCN1wNmI7KM0U33Bs/iBTWqO68Vkmgsyu9b22rFLwzK4V2zPHTGN4UdI9BUpjeFEutWUVs4N1a9GZXV1YN7q3t6njWTQTbVmlBHAWjY3ZwnDmCV6UEd0tUIGzaPg23D3sWPDbZHFvE2zgDbdk002QaTKne8NNYU/eG93tbdB3jqULwwkcCz5b6rIxd6hjwd9oiyqm9oz+OL73qYGzMfieAuYF1a3Ht+Hgsiqf7ilgqrC3a02W3pvyiupGV3gkKIoO+TYc3mKBLolGkFHP5+zC3cuEG66Dml2EG678D2+4AL4F1tqiynlEYx6EJmU9BnXjy34yBvV2EcYYzRP43+yczrucvgXAH0fYcrOB9mth3HCoC9Z/oPNSmj7ogrXPdJkm5h41TXy2BguHyDemmueztbVKeUFNE7pSPzzD1xKaXeYZ3HB8qV3G7MA1SejJw92Ua7ZyuPQWQN2UdBUsKWidR48ueTldlGjKAlsrmpQymCNEmEWD10LwZdHgEdQeodlVBiOofDWaBg/oRIS6oS2SCLMxTA1t3kjo7YLLNBd8AVTTxR5xNqKrh0sBT0q+mjGD52MwDs+pgA8dwneOKYFX3IrP25VecaBLiK3l5oFyjOm20Bb0FmaYbnTzZQ6AvryEMOZhggdIN7r5Mu+MsNMk1nsLNKfd0WAwuJuKRQBnlSRaLtja03LYWiUpYTSX7owtpJuOCzaYzmL/bBirFYYnXrDHwFLhLVDuTsKv8z1Fbd8qUNW3jRRuge5ilfHhE7wKCuxN6RffY2G6zY7uWtzJAablbf+mGllUJ8lFDypqA4I1cYUnHHaujHezMRaHB5vBCpb577C73lEMyxHE2snZgm+Bxjjnk0MRXfChM/zr6nwif+KgD/y6KubLi4p9oNaf85dTK98f0IZ0K3gmxD00IyxXpg6WJbQt1COEtai1eeN0sfhw0Z12wBa1eS07sNbSfrFuSrgJ+/XmuxWoOaVf8EQnOGX8+tRZLD5c9Og7fPbN8squwxzMhY+Hw/u49i5fUGB7q8JrIfDhN/ZiLUMZqz8q3k2JK+f5l4x5rI2vQlIeviwvWrxVaN9qNAHE+wun3z771+VZ3ccvo5EjhGZDvn/8TBsMXJQaOUKCgRzZFffYoO9EpSIOdMUdyRhhF0B+SqUpLHBe3TvfT/NH6OPMdZos1OD2kgf2X4/zGnRSavnOy4Jhn99vA2xR6vUkw/vdHVh9vg0wl9BcLWWhjw+e8r46U7Ccw4K9JudgR/kfzh2qTWi/Is6lv4bopjuvtwmWkGmy1sw4lG06Lzr9ugDbcIlqsX5FYDsfOEUxsPoj5fGuAf4YP4p7vLTAgj+NKOM5kFV/xvvp170cEzpHvbJqINMtPTE7ZoQZNvozh+si8/JAtMYuRxurZxyW8BkWQhIHsvLwFt8ynCiJA/ORxby50I8GzpKX4Ui1PtwDVYJ1JJ1yIDRSIPaOlFZh72khztT7Qfa9DCdOk3defl05h/Jga799othXddvkA7wBPUasrdA5YEI5iqLbJAN8XDJCdlBBjcavGimuFaHiIxdzsbFr5Uf4zMVces4VoeIz4PJw4qHzBakn5SLaLqEsxJ6UCzhZE1cVe1KycesWOLH+lXU511YjGyxGmoOr/THqolhWNo6ZJh+ASU7XsAtnm7aIEhsyCd0t14e7WF3C5V55Zbjb/gWuZWSqIwxDfsUdr0kWPzsvHfHBXmTxg3vcut6o/u4H69L52bzl28/LwuvG5MAT2b/C0Mb31mCWfXP3+v4DPljmM64EPa7zdFO8x0XPQgay9MsTRZex3MrshqvOLf/yFe7l3gaX7eUvyJL4vMOEAW2RccRRg5V2BpQAfALqEYeijABYY4w/bF1+xH0HnqXpHSpsnX7EfacE1VYf4Wt4jnswCefM4M6UpWuROADQD2YJJ6kZtNLDhXTKG7h/yz9TLNcNd0Y//9dFrLoZsxtmNZI64YfDNt/c4Q8a3d3DurX3P7cBs9bz963FrE/ygrtM0KxVRpP12yrpHR7ovV4SPS8mg0qNxOL6D0aCjedQuYrHAAAAAElFTkSuQmCC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117475" y="-1042988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06525"/>
            <a:ext cx="3960440" cy="2604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 descr="http://www.clker.com/cliparts/8/0/1/9/1195445329999867155jean_victor_balin_cross.svg.m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325" y="5085184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ttp://www.clker.com/cliparts/f/0/2/3/12161809281371254023jean_victor_balin_tick.svg.hi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404" y="5107435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60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1992729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rgbClr val="CC3300"/>
              </a:solidFill>
              <a:latin typeface="Malgun Gothic" pitchFamily="34" charset="-127"/>
              <a:ea typeface="Malgun Gothic" pitchFamily="34" charset="-127"/>
            </a:endParaRPr>
          </a:p>
          <a:p>
            <a:pPr algn="ctr"/>
            <a:endParaRPr lang="en-GB" sz="3600" dirty="0" smtClean="0">
              <a:solidFill>
                <a:srgbClr val="CC3300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en-GB" sz="4800" b="1" dirty="0">
                <a:solidFill>
                  <a:srgbClr val="CC3300"/>
                </a:solidFill>
                <a:latin typeface="Malgun Gothic" pitchFamily="34" charset="-127"/>
                <a:ea typeface="Malgun Gothic" pitchFamily="34" charset="-127"/>
              </a:rPr>
              <a:t>2</a:t>
            </a:r>
            <a:r>
              <a:rPr lang="en-GB" sz="4800" b="1" dirty="0" smtClean="0">
                <a:solidFill>
                  <a:srgbClr val="CC3300"/>
                </a:solidFill>
                <a:latin typeface="Malgun Gothic" pitchFamily="34" charset="-127"/>
                <a:ea typeface="Malgun Gothic" pitchFamily="34" charset="-127"/>
              </a:rPr>
              <a:t>. Mobile Site Search </a:t>
            </a:r>
          </a:p>
        </p:txBody>
      </p:sp>
      <p:pic>
        <p:nvPicPr>
          <p:cNvPr id="5" name="Picture 4" descr="ppc_eco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82899"/>
            <a:ext cx="4335729" cy="26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46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36" y="1916832"/>
            <a:ext cx="1872849" cy="32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677" y="1916832"/>
            <a:ext cx="1839259" cy="3221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46" y="1068231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5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latin typeface="Malgun Gothic" pitchFamily="34" charset="-127"/>
                <a:ea typeface="Malgun Gothic" pitchFamily="34" charset="-127"/>
              </a:rPr>
              <a:t>Make Site Search Visible </a:t>
            </a:r>
            <a:endParaRPr lang="en-GB" b="1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068231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clker.com/cliparts/8/0/1/9/1195445329999867155jean_victor_balin_cross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958" y="5013176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http://www.clker.com/cliparts/f/0/2/3/12161809281371254023jean_victor_balin_tick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41" y="5013176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165225" y="1916832"/>
            <a:ext cx="1882784" cy="638454"/>
          </a:xfrm>
          <a:prstGeom prst="straightConnector1">
            <a:avLst/>
          </a:prstGeom>
          <a:ln w="34925">
            <a:solidFill>
              <a:srgbClr val="55A2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115179" y="1606606"/>
            <a:ext cx="1359766" cy="620452"/>
          </a:xfrm>
          <a:prstGeom prst="straightConnector1">
            <a:avLst/>
          </a:prstGeom>
          <a:ln w="34925">
            <a:solidFill>
              <a:srgbClr val="55A2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738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026" y="1916832"/>
            <a:ext cx="1899389" cy="339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68" y="1068231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6043"/>
            <a:ext cx="8229600" cy="564723"/>
          </a:xfrm>
        </p:spPr>
        <p:txBody>
          <a:bodyPr/>
          <a:lstStyle/>
          <a:p>
            <a:pPr algn="l"/>
            <a:r>
              <a:rPr lang="en-GB" b="1" dirty="0" smtClean="0">
                <a:latin typeface="Malgun Gothic" pitchFamily="34" charset="-127"/>
                <a:ea typeface="Malgun Gothic" pitchFamily="34" charset="-127"/>
              </a:rPr>
              <a:t>Ensure Results Are Relevant</a:t>
            </a:r>
            <a:endParaRPr lang="en-GB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8" name="Content Placeholder 8"/>
          <p:cNvSpPr>
            <a:spLocks noGrp="1"/>
          </p:cNvSpPr>
          <p:nvPr>
            <p:ph idx="1"/>
          </p:nvPr>
        </p:nvSpPr>
        <p:spPr>
          <a:xfrm>
            <a:off x="251520" y="1154751"/>
            <a:ext cx="6336704" cy="478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Search needs to be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s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mart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Autocomplete is a </a:t>
            </a:r>
            <a:r>
              <a:rPr lang="en-GB" u="sng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m</a:t>
            </a:r>
            <a:r>
              <a:rPr lang="en-GB" u="sng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ust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Ensure results are relevant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Correct any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m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isspells</a:t>
            </a:r>
          </a:p>
        </p:txBody>
      </p:sp>
    </p:spTree>
    <p:extLst>
      <p:ext uri="{BB962C8B-B14F-4D97-AF65-F5344CB8AC3E}">
        <p14:creationId xmlns:p14="http://schemas.microsoft.com/office/powerpoint/2010/main" val="288374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92729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rgbClr val="CC3300"/>
              </a:solidFill>
              <a:latin typeface="Malgun Gothic" pitchFamily="34" charset="-127"/>
              <a:ea typeface="Malgun Gothic" pitchFamily="34" charset="-127"/>
            </a:endParaRPr>
          </a:p>
          <a:p>
            <a:pPr algn="ctr"/>
            <a:endParaRPr lang="en-GB" sz="3600" dirty="0" smtClean="0">
              <a:solidFill>
                <a:srgbClr val="CC3300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en-GB" sz="4800" b="1" dirty="0">
                <a:solidFill>
                  <a:srgbClr val="CC3300"/>
                </a:solidFill>
                <a:latin typeface="Malgun Gothic" pitchFamily="34" charset="-127"/>
                <a:ea typeface="Malgun Gothic" pitchFamily="34" charset="-127"/>
              </a:rPr>
              <a:t>3</a:t>
            </a:r>
            <a:r>
              <a:rPr lang="en-GB" sz="4800" b="1" dirty="0" smtClean="0">
                <a:solidFill>
                  <a:srgbClr val="CC3300"/>
                </a:solidFill>
                <a:latin typeface="Malgun Gothic" pitchFamily="34" charset="-127"/>
                <a:ea typeface="Malgun Gothic" pitchFamily="34" charset="-127"/>
              </a:rPr>
              <a:t>. Optimising Form Entry</a:t>
            </a:r>
          </a:p>
        </p:txBody>
      </p:sp>
      <p:pic>
        <p:nvPicPr>
          <p:cNvPr id="5" name="Picture 4" descr="ppc_eco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82899"/>
            <a:ext cx="4335729" cy="26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02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99" y="1879197"/>
            <a:ext cx="1867861" cy="323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052736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4" y="-554"/>
            <a:ext cx="8229600" cy="549234"/>
          </a:xfrm>
        </p:spPr>
        <p:txBody>
          <a:bodyPr/>
          <a:lstStyle/>
          <a:p>
            <a:pPr algn="l"/>
            <a:r>
              <a:rPr lang="en-GB" b="1" dirty="0" smtClean="0">
                <a:latin typeface="Malgun Gothic" pitchFamily="34" charset="-127"/>
                <a:ea typeface="Malgun Gothic" pitchFamily="34" charset="-127"/>
              </a:rPr>
              <a:t>Autocomplete Forms </a:t>
            </a:r>
            <a:endParaRPr lang="en-GB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627784" y="3861048"/>
            <a:ext cx="6336704" cy="478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Users like to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b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e recognised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Enable autocomplete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f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orms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</a:p>
        </p:txBody>
      </p:sp>
      <p:sp>
        <p:nvSpPr>
          <p:cNvPr id="6" name="AutoShape 5" descr="data:image/png;base64,iVBORw0KGgoAAAANSUhEUgAAANwAAADlCAMAAAAP8WnWAAAAkFBMVEX///8AvwAAwAD8//z6/voAvAD2/fbd9t3y/PLs++zp+unu++71/fXK8crx/PFLz0uk5qQuyC7Y9djS89IWxBaS4ZK97b3O8s7B7sFd010+zD7F78WD3oOc5Jzh+OGn56ds12xR0lGz6rN323d723s4yzhv2G9d1V2U4ZSL4Iut6a237LeM4IwlxiUXxhdTz1OvaFGqAAAIZElEQVR4nN2diULiShBFOwnNrhBAgbBGFgEN/v/fvSCPETWQW+ik+s75gqqkl+pajfkXKDUb0+7jZjl/i8Jeit8L43E/0Bbr55Sno/Z23kp83/Os9T7otbVF+ymV2UEvL5NEW7ifENR2cS9br3d8bQFvJ+g8rDx7RTdvpS3izVRS1XJ41ZbxRkqTXNW8pKIt5U00H1tX1+Nxxz1QXgX9xbVj5ETU1ZbzBkrtEFDN8x60Bb2Bfgyp5rXK2pKKud/tMd38R21RxUwXF4yRbyxL2rJKGWC7LSWeassqpLHx8y+AI8lAW1ghdXhJepbNNqm/oap5NqpqSyujHqNLMl2UfW1phczgNen5EzK7qyZYlMOGtrRCxrBuXsJ2C4zwRbl/0hZWSAV44fyP/0pmmtTm+KKck2240hJWzcZ1bWmFCG6BkO2B2k9g3Xov2sIK6US4bjttYYXUh7Bu3obMMjELXLch2SVgJgLd2A7KF8SHd6TV0RZWSBc/TPZ32sIKaeC6+WwHZXWIW5RsHtjyA26ZrMksSvMEHyY2ZIvn3IGu5ZQ9m0VZj+ANRxfYb+LPHG/c1JZWRjDBHbB0/iCBZRKy+YOmcMCD7wlXneO3N5sDtixwUo7Z4qc7/PaOa9rCCunAPhP7T9/ebHHvKn57+xs2v0Ib33BzshCjGQlub7bDpB7CGy5kC582F/hhMtMWVkobN5fHbIfJI77hntl0q+fnh55osfkVSviGC0fawgoRvE/pLBMzgE1Kn81nkpqUsG50B2WAv08XbD6TYIOqZodsVpcgS5TOH2TqLVS3PVuWqAngdEM6X5ckNrxlOyjNCN1wNmI7KM0U33Bs/iBTWqO68Vkmgsyu9b22rFLwzK4V2zPHTGN4UdI9BUpjeFEutWUVs4N1a9GZXV1YN7q3t6njWTQTbVmlBHAWjY3ZwnDmCV6UEd0tUIGzaPg23D3sWPDbZHFvE2zgDbdk002QaTKne8NNYU/eG93tbdB3jqULwwkcCz5b6rIxd6hjwd9oiyqm9oz+OL73qYGzMfieAuYF1a3Ht+Hgsiqf7ilgqrC3a02W3pvyiupGV3gkKIoO+TYc3mKBLolGkFHP5+zC3cuEG66Dml2EG678D2+4AL4F1tqiynlEYx6EJmU9BnXjy34yBvV2EcYYzRP43+yczrucvgXAH0fYcrOB9mth3HCoC9Z/oPNSmj7ogrXPdJkm5h41TXy2BguHyDemmueztbVKeUFNE7pSPzzD1xKaXeYZ3HB8qV3G7MA1SejJw92Ua7ZyuPQWQN2UdBUsKWidR48ueTldlGjKAlsrmpQymCNEmEWD10LwZdHgEdQeodlVBiOofDWaBg/oRIS6oS2SCLMxTA1t3kjo7YLLNBd8AVTTxR5xNqKrh0sBT0q+mjGD52MwDs+pgA8dwneOKYFX3IrP25VecaBLiK3l5oFyjOm20Bb0FmaYbnTzZQ6AvryEMOZhggdIN7r5Mu+MsNMk1nsLNKfd0WAwuJuKRQBnlSRaLtja03LYWiUpYTSX7owtpJuOCzaYzmL/bBirFYYnXrDHwFLhLVDuTsKv8z1Fbd8qUNW3jRRuge5ilfHhE7wKCuxN6RffY2G6zY7uWtzJAablbf+mGllUJ8lFDypqA4I1cYUnHHaujHezMRaHB5vBCpb577C73lEMyxHE2snZgm+Bxjjnk0MRXfChM/zr6nwif+KgD/y6KubLi4p9oNaf85dTK98f0IZ0K3gmxD00IyxXpg6WJbQt1COEtai1eeN0sfhw0Z12wBa1eS07sNbSfrFuSrgJ+/XmuxWoOaVf8EQnOGX8+tRZLD5c9Og7fPbN8squwxzMhY+Hw/u49i5fUGB7q8JrIfDhN/ZiLUMZqz8q3k2JK+f5l4x5rI2vQlIeviwvWrxVaN9qNAHE+wun3z771+VZ3ccvo5EjhGZDvn/8TBsMXJQaOUKCgRzZFffYoO9EpSIOdMUdyRhhF0B+SqUpLHBe3TvfT/NH6OPMdZos1OD2kgf2X4/zGnRSavnOy4Jhn99vA2xR6vUkw/vdHVh9vg0wl9BcLWWhjw+e8r46U7Ccw4K9JudgR/kfzh2qTWi/Is6lv4bopjuvtwmWkGmy1sw4lG06Lzr9ugDbcIlqsX5FYDsfOEUxsPoj5fGuAf4YP4p7vLTAgj+NKOM5kFV/xvvp170cEzpHvbJqINMtPTE7ZoQZNvozh+si8/JAtMYuRxurZxyW8BkWQhIHsvLwFt8ynCiJA/ORxby50I8GzpKX4Ui1PtwDVYJ1JJ1yIDRSIPaOlFZh72khztT7Qfa9DCdOk3defl05h/Jga799othXddvkA7wBPUasrdA5YEI5iqLbJAN8XDJCdlBBjcavGimuFaHiIxdzsbFr5Uf4zMVces4VoeIz4PJw4qHzBakn5SLaLqEsxJ6UCzhZE1cVe1KycesWOLH+lXU511YjGyxGmoOr/THqolhWNo6ZJh+ASU7XsAtnm7aIEhsyCd0t14e7WF3C5V55Zbjb/gWuZWSqIwxDfsUdr0kWPzsvHfHBXmTxg3vcut6o/u4H69L52bzl28/LwuvG5MAT2b/C0Mb31mCWfXP3+v4DPljmM64EPa7zdFO8x0XPQgay9MsTRZex3MrshqvOLf/yFe7l3gaX7eUvyJL4vMOEAW2RccRRg5V2BpQAfALqEYeijABYY4w/bF1+xH0HnqXpHSpsnX7EfacE1VYf4Wt4jnswCefM4M6UpWuROADQD2YJJ6kZtNLDhXTKG7h/yz9TLNcNd0Y//9dFrLoZsxtmNZI64YfDNt/c4Q8a3d3DurX3P7cBs9bz963FrE/ygrtM0KxVRpP12yrpHR7ovV4SPS8mg0qNxOL6D0aCjedQuYrHAAAAAElFTkSuQmCC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1042988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78" y="1472633"/>
            <a:ext cx="5867400" cy="2085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013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4824"/>
            <a:ext cx="1872208" cy="3327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658" y="1905604"/>
            <a:ext cx="1850390" cy="326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4" y="1921097"/>
            <a:ext cx="1835444" cy="324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68231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latin typeface="Malgun Gothic" pitchFamily="34" charset="-127"/>
                <a:ea typeface="Malgun Gothic" pitchFamily="34" charset="-127"/>
              </a:rPr>
              <a:t>Design Efficient Forms </a:t>
            </a:r>
            <a:endParaRPr lang="en-GB" b="1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68228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068231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http://www.clker.com/cliparts/f/0/2/3/12161809281371254023jean_victor_balin_tick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0" y="5013176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http://www.clker.com/cliparts/f/0/2/3/12161809281371254023jean_victor_balin_tick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5013176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clker.com/cliparts/8/0/1/9/1195445329999867155jean_victor_balin_cross.svg.me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13176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63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41" y="1977222"/>
            <a:ext cx="1814885" cy="325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38238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48680"/>
          </a:xfrm>
        </p:spPr>
        <p:txBody>
          <a:bodyPr/>
          <a:lstStyle/>
          <a:p>
            <a:pPr algn="l"/>
            <a:r>
              <a:rPr lang="en-GB" b="1" dirty="0" smtClean="0">
                <a:latin typeface="Malgun Gothic" pitchFamily="34" charset="-127"/>
                <a:ea typeface="Malgun Gothic" pitchFamily="34" charset="-127"/>
              </a:rPr>
              <a:t>Real Time Validation Forms</a:t>
            </a:r>
            <a:endParaRPr lang="en-GB" b="1" dirty="0"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5116253" y="2803122"/>
            <a:ext cx="1111931" cy="958298"/>
          </a:xfrm>
          <a:prstGeom prst="straightConnector1">
            <a:avLst/>
          </a:prstGeom>
          <a:ln w="34925">
            <a:solidFill>
              <a:srgbClr val="55A2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43808" y="2348880"/>
            <a:ext cx="945295" cy="454242"/>
          </a:xfrm>
          <a:prstGeom prst="straightConnector1">
            <a:avLst/>
          </a:prstGeom>
          <a:ln w="34925">
            <a:solidFill>
              <a:srgbClr val="55A2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453931" y="4797152"/>
            <a:ext cx="1066610" cy="576064"/>
          </a:xfrm>
          <a:prstGeom prst="straightConnector1">
            <a:avLst/>
          </a:prstGeom>
          <a:ln w="34925">
            <a:solidFill>
              <a:srgbClr val="55A2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811507" y="1490443"/>
            <a:ext cx="3202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Clear highlighting of error fields</a:t>
            </a:r>
            <a:endParaRPr lang="en-GB" sz="2800" dirty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4878" y="1335732"/>
            <a:ext cx="3202967" cy="1301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Indication of required fields</a:t>
            </a:r>
            <a:endParaRPr lang="en-GB" sz="2800" dirty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1491" y="4373027"/>
            <a:ext cx="32029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Clear error messages </a:t>
            </a:r>
            <a:endParaRPr lang="en-GB" sz="2800" dirty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4160334" y="4048676"/>
            <a:ext cx="1851826" cy="229602"/>
          </a:xfrm>
          <a:prstGeom prst="straightConnector1">
            <a:avLst/>
          </a:prstGeom>
          <a:ln w="34925">
            <a:solidFill>
              <a:srgbClr val="55A2B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084168" y="3614766"/>
            <a:ext cx="3115342" cy="1948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Clear description of information required </a:t>
            </a:r>
            <a:endParaRPr lang="en-GB" sz="2800" dirty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7198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Global Smartphone Growth</a:t>
            </a:r>
            <a:endParaRPr lang="en-GB" b="1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340769"/>
            <a:ext cx="8686800" cy="1944216"/>
          </a:xfrm>
        </p:spPr>
        <p:txBody>
          <a:bodyPr/>
          <a:lstStyle/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Huge Mobile growth in 2014</a:t>
            </a:r>
          </a:p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Android: 1 billion 30 day active users 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  <a:sym typeface="Wingdings" panose="05000000000000000000" pitchFamily="2" charset="2"/>
              </a:rPr>
              <a:t> users check phones 100 billion times daily</a:t>
            </a:r>
            <a:endParaRPr lang="en-GB" dirty="0" smtClean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026" name="Picture 2" descr="http://inmannews.wpengine.netdna-cdn.com/wp-content/uploads/2014/04/toothbru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36" y="3212976"/>
            <a:ext cx="3672408" cy="264202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97644" y="3505119"/>
            <a:ext cx="48733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dirty="0">
                <a:solidFill>
                  <a:srgbClr val="CC3300"/>
                </a:solidFill>
                <a:latin typeface="Malgun Gothic" pitchFamily="34" charset="-127"/>
                <a:ea typeface="Malgun Gothic" pitchFamily="34" charset="-127"/>
              </a:rPr>
              <a:t>‘More mobile devices &amp; mobile device subscriptions than toothbrushes in the world’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5" y="1962666"/>
            <a:ext cx="1796468" cy="31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38238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1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latin typeface="Malgun Gothic" pitchFamily="34" charset="-127"/>
                <a:ea typeface="Malgun Gothic" pitchFamily="34" charset="-127"/>
              </a:rPr>
              <a:t>Provide Visual Calendars</a:t>
            </a:r>
            <a:endParaRPr lang="en-GB" b="1" dirty="0"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132" y="1297771"/>
            <a:ext cx="3077040" cy="3574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5013176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Users need </a:t>
            </a:r>
            <a:r>
              <a:rPr lang="en-GB" sz="3200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c</a:t>
            </a:r>
            <a:r>
              <a:rPr lang="en-GB" sz="32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ontext </a:t>
            </a:r>
            <a:r>
              <a:rPr lang="en-GB" sz="3200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w</a:t>
            </a:r>
            <a:r>
              <a:rPr lang="en-GB" sz="32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hen </a:t>
            </a:r>
            <a:r>
              <a:rPr lang="en-GB" sz="3200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s</a:t>
            </a:r>
            <a:r>
              <a:rPr lang="en-GB" sz="32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cheduling </a:t>
            </a:r>
            <a:r>
              <a:rPr lang="en-GB" sz="3200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a</a:t>
            </a:r>
            <a:r>
              <a:rPr lang="en-GB" sz="32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ppointments </a:t>
            </a:r>
            <a:endParaRPr lang="en-GB" sz="3200" dirty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1051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992729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rgbClr val="CC3300"/>
              </a:solidFill>
              <a:latin typeface="Malgun Gothic" pitchFamily="34" charset="-127"/>
              <a:ea typeface="Malgun Gothic" pitchFamily="34" charset="-127"/>
            </a:endParaRPr>
          </a:p>
          <a:p>
            <a:pPr algn="ctr"/>
            <a:endParaRPr lang="en-GB" sz="3600" dirty="0" smtClean="0">
              <a:solidFill>
                <a:srgbClr val="CC3300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en-GB" sz="4800" b="1" dirty="0">
                <a:solidFill>
                  <a:srgbClr val="CC3300"/>
                </a:solidFill>
                <a:latin typeface="Malgun Gothic" pitchFamily="34" charset="-127"/>
                <a:ea typeface="Malgun Gothic" pitchFamily="34" charset="-127"/>
              </a:rPr>
              <a:t>4</a:t>
            </a:r>
            <a:r>
              <a:rPr lang="en-GB" sz="4800" b="1" dirty="0" smtClean="0">
                <a:solidFill>
                  <a:srgbClr val="CC3300"/>
                </a:solidFill>
                <a:latin typeface="Malgun Gothic" pitchFamily="34" charset="-127"/>
                <a:ea typeface="Malgun Gothic" pitchFamily="34" charset="-127"/>
              </a:rPr>
              <a:t>. Design Considerations </a:t>
            </a:r>
          </a:p>
        </p:txBody>
      </p:sp>
      <p:pic>
        <p:nvPicPr>
          <p:cNvPr id="5" name="Picture 4" descr="ppc_eco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82899"/>
            <a:ext cx="4335729" cy="26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4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2" y="1977173"/>
            <a:ext cx="1846312" cy="3252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0" y="1138238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latin typeface="Malgun Gothic" pitchFamily="34" charset="-127"/>
                <a:ea typeface="Malgun Gothic" pitchFamily="34" charset="-127"/>
              </a:rPr>
              <a:t>Don’t Make Users Zoom</a:t>
            </a:r>
            <a:endParaRPr lang="en-GB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1" name="Content Placeholder 8"/>
          <p:cNvSpPr>
            <a:spLocks noGrp="1"/>
          </p:cNvSpPr>
          <p:nvPr>
            <p:ph idx="1"/>
          </p:nvPr>
        </p:nvSpPr>
        <p:spPr>
          <a:xfrm>
            <a:off x="2483768" y="1052736"/>
            <a:ext cx="7020272" cy="478539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Don’t make users </a:t>
            </a:r>
            <a:r>
              <a:rPr lang="en-GB" dirty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p</a:t>
            </a: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inch &amp; zoom</a:t>
            </a:r>
          </a:p>
          <a:p>
            <a:pPr>
              <a:lnSpc>
                <a:spcPct val="150000"/>
              </a:lnSpc>
            </a:pPr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Expandable images &amp; text</a:t>
            </a:r>
          </a:p>
        </p:txBody>
      </p:sp>
      <p:sp>
        <p:nvSpPr>
          <p:cNvPr id="6" name="AutoShape 5" descr="data:image/png;base64,iVBORw0KGgoAAAANSUhEUgAAANwAAADlCAMAAAAP8WnWAAAAkFBMVEX///8AvwAAwAD8//z6/voAvAD2/fbd9t3y/PLs++zp+unu++71/fXK8crx/PFLz0uk5qQuyC7Y9djS89IWxBaS4ZK97b3O8s7B7sFd010+zD7F78WD3oOc5Jzh+OGn56ds12xR0lGz6rN323d723s4yzhv2G9d1V2U4ZSL4Iut6a237LeM4IwlxiUXxhdTz1OvaFGqAAAIZElEQVR4nN2diULiShBFOwnNrhBAgbBGFgEN/v/fvSCPETWQW+ik+s75gqqkl+pajfkXKDUb0+7jZjl/i8Jeit8L43E/0Bbr55Sno/Z23kp83/Os9T7otbVF+ymV2UEvL5NEW7ifENR2cS9br3d8bQFvJ+g8rDx7RTdvpS3izVRS1XJ41ZbxRkqTXNW8pKIt5U00H1tX1+Nxxz1QXgX9xbVj5ETU1ZbzBkrtEFDN8x60Bb2Bfgyp5rXK2pKKud/tMd38R21RxUwXF4yRbyxL2rJKGWC7LSWeassqpLHx8y+AI8lAW1ghdXhJepbNNqm/oap5NqpqSyujHqNLMl2UfW1phczgNen5EzK7qyZYlMOGtrRCxrBuXsJ2C4zwRbl/0hZWSAV44fyP/0pmmtTm+KKck2240hJWzcZ1bWmFCG6BkO2B2k9g3Xov2sIK6US4bjttYYXUh7Bu3obMMjELXLch2SVgJgLd2A7KF8SHd6TV0RZWSBc/TPZ32sIKaeC6+WwHZXWIW5RsHtjyA26ZrMksSvMEHyY2ZIvn3IGu5ZQ9m0VZj+ANRxfYb+LPHG/c1JZWRjDBHbB0/iCBZRKy+YOmcMCD7wlXneO3N5sDtixwUo7Z4qc7/PaOa9rCCunAPhP7T9/ebHHvKn57+xs2v0Ib33BzshCjGQlub7bDpB7CGy5kC582F/hhMtMWVkobN5fHbIfJI77hntl0q+fnh55osfkVSviGC0fawgoRvE/pLBMzgE1Kn81nkpqUsG50B2WAv08XbD6TYIOqZodsVpcgS5TOH2TqLVS3PVuWqAngdEM6X5ckNrxlOyjNCN1wNmI7KM0U33Bs/iBTWqO68Vkmgsyu9b22rFLwzK4V2zPHTGN4UdI9BUpjeFEutWUVs4N1a9GZXV1YN7q3t6njWTQTbVmlBHAWjY3ZwnDmCV6UEd0tUIGzaPg23D3sWPDbZHFvE2zgDbdk002QaTKne8NNYU/eG93tbdB3jqULwwkcCz5b6rIxd6hjwd9oiyqm9oz+OL73qYGzMfieAuYF1a3Ht+Hgsiqf7ilgqrC3a02W3pvyiupGV3gkKIoO+TYc3mKBLolGkFHP5+zC3cuEG66Dml2EG678D2+4AL4F1tqiynlEYx6EJmU9BnXjy34yBvV2EcYYzRP43+yczrucvgXAH0fYcrOB9mth3HCoC9Z/oPNSmj7ogrXPdJkm5h41TXy2BguHyDemmueztbVKeUFNE7pSPzzD1xKaXeYZ3HB8qV3G7MA1SejJw92Ua7ZyuPQWQN2UdBUsKWidR48ueTldlGjKAlsrmpQymCNEmEWD10LwZdHgEdQeodlVBiOofDWaBg/oRIS6oS2SCLMxTA1t3kjo7YLLNBd8AVTTxR5xNqKrh0sBT0q+mjGD52MwDs+pgA8dwneOKYFX3IrP25VecaBLiK3l5oFyjOm20Bb0FmaYbnTzZQ6AvryEMOZhggdIN7r5Mu+MsNMk1nsLNKfd0WAwuJuKRQBnlSRaLtja03LYWiUpYTSX7owtpJuOCzaYzmL/bBirFYYnXrDHwFLhLVDuTsKv8z1Fbd8qUNW3jRRuge5ilfHhE7wKCuxN6RffY2G6zY7uWtzJAablbf+mGllUJ8lFDypqA4I1cYUnHHaujHezMRaHB5vBCpb577C73lEMyxHE2snZgm+Bxjjnk0MRXfChM/zr6nwif+KgD/y6KubLi4p9oNaf85dTK98f0IZ0K3gmxD00IyxXpg6WJbQt1COEtai1eeN0sfhw0Z12wBa1eS07sNbSfrFuSrgJ+/XmuxWoOaVf8EQnOGX8+tRZLD5c9Og7fPbN8squwxzMhY+Hw/u49i5fUGB7q8JrIfDhN/ZiLUMZqz8q3k2JK+f5l4x5rI2vQlIeviwvWrxVaN9qNAHE+wun3z771+VZ3ccvo5EjhGZDvn/8TBsMXJQaOUKCgRzZFffYoO9EpSIOdMUdyRhhF0B+SqUpLHBe3TvfT/NH6OPMdZos1OD2kgf2X4/zGnRSavnOy4Jhn99vA2xR6vUkw/vdHVh9vg0wl9BcLWWhjw+e8r46U7Ccw4K9JudgR/kfzh2qTWi/Is6lv4bopjuvtwmWkGmy1sw4lG06Lzr9ugDbcIlqsX5FYDsfOEUxsPoj5fGuAf4YP4p7vLTAgj+NKOM5kFV/xvvp170cEzpHvbJqINMtPTE7ZoQZNvozh+si8/JAtMYuRxurZxyW8BkWQhIHsvLwFt8ynCiJA/ORxby50I8GzpKX4Ui1PtwDVYJ1JJ1yIDRSIPaOlFZh72khztT7Qfa9DCdOk3defl05h/Jga799othXddvkA7wBPUasrdA5YEI5iqLbJAN8XDJCdlBBjcavGimuFaHiIxdzsbFr5Uf4zMVces4VoeIz4PJw4qHzBakn5SLaLqEsxJ6UCzhZE1cVe1KycesWOLH+lXU511YjGyxGmoOr/THqolhWNo6ZJh+ASU7XsAtnm7aIEhsyCd0t14e7WF3C5V55Zbjb/gWuZWSqIwxDfsUdr0kWPzsvHfHBXmTxg3vcut6o/u4H69L52bzl28/LwuvG5MAT2b/C0Mb31mCWfXP3+v4DPljmM64EPa7zdFO8x0XPQgay9MsTRZex3MrshqvOLf/yFe7l3gaX7eUvyJL4vMOEAW2RccRRg5V2BpQAfALqEYeijABYY4w/bF1+xH0HnqXpHSpsnX7EfacE1VYf4Wt4jnswCefM4M6UpWuROADQD2YJJ6kZtNLDhXTKG7h/yz9TLNcNd0Y//9dFrLoZsxtmNZI64YfDNt/c4Q8a3d3DurX3P7cBs9bz963FrE/ygrtM0KxVRpP12yrpHR7ovV4SPS8mg0qNxOL6D0aCjedQuYrHAAAAAElFTkSuQmCC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17475" y="-1042988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8" name="Picture 2" descr="http://www.clker.com/cliparts/8/0/1/9/1195445329999867155jean_victor_balin_cross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692" y="5085184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93" y="3094589"/>
            <a:ext cx="1543050" cy="2047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800478"/>
            <a:ext cx="2792511" cy="32208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987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66" y="1988840"/>
            <a:ext cx="1871410" cy="3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291" y="1988840"/>
            <a:ext cx="187220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944" y="2013773"/>
            <a:ext cx="1871410" cy="3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1800200" cy="322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0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latin typeface="Malgun Gothic" pitchFamily="34" charset="-127"/>
                <a:ea typeface="Malgun Gothic" pitchFamily="34" charset="-127"/>
              </a:rPr>
              <a:t>Optimise The Whole Site</a:t>
            </a:r>
            <a:endParaRPr lang="en-GB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7" name="Content Placeholder 8"/>
          <p:cNvSpPr>
            <a:spLocks noGrp="1"/>
          </p:cNvSpPr>
          <p:nvPr>
            <p:ph idx="1"/>
          </p:nvPr>
        </p:nvSpPr>
        <p:spPr>
          <a:xfrm>
            <a:off x="2627784" y="1220398"/>
            <a:ext cx="6336704" cy="4785395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endParaRPr lang="en-GB" dirty="0" smtClean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  <a:p>
            <a:pPr>
              <a:lnSpc>
                <a:spcPct val="150000"/>
              </a:lnSpc>
            </a:pPr>
            <a:endParaRPr lang="en-GB" dirty="0" smtClean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96752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81226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81227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4516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0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" y="-554"/>
            <a:ext cx="8229600" cy="549234"/>
          </a:xfrm>
        </p:spPr>
        <p:txBody>
          <a:bodyPr/>
          <a:lstStyle/>
          <a:p>
            <a:pPr algn="l"/>
            <a:r>
              <a:rPr lang="en-GB" b="1" dirty="0" smtClean="0">
                <a:latin typeface="Malgun Gothic" pitchFamily="34" charset="-127"/>
                <a:ea typeface="Malgun Gothic" pitchFamily="34" charset="-127"/>
              </a:rPr>
              <a:t>Summary Of Mobile </a:t>
            </a:r>
            <a:endParaRPr lang="en-GB" b="1" dirty="0"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235893"/>
            <a:ext cx="8229600" cy="5073427"/>
          </a:xfrm>
        </p:spPr>
        <p:txBody>
          <a:bodyPr/>
          <a:lstStyle/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Clear Call To Actions</a:t>
            </a:r>
          </a:p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Simple Menus &amp; Navigation </a:t>
            </a:r>
          </a:p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Relevant &amp; Visible Site Search</a:t>
            </a:r>
          </a:p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Design Efficient &amp; Contextual Forms </a:t>
            </a:r>
          </a:p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Always Go Responsive</a:t>
            </a:r>
          </a:p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Enable Autocomplete </a:t>
            </a:r>
          </a:p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Explain Why You Need GPS </a:t>
            </a:r>
          </a:p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Optimise The Entire Website</a:t>
            </a:r>
          </a:p>
          <a:p>
            <a:endParaRPr lang="en-GB" dirty="0" smtClean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  <a:p>
            <a:endParaRPr lang="en-GB" dirty="0" smtClean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  <a:p>
            <a:endParaRPr lang="en-GB" dirty="0" smtClean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  <a:p>
            <a:endParaRPr lang="en-GB" dirty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5" name="AutoShape 2" descr="data:image/jpeg;base64,/9j/4AAQSkZJRgABAQAAAQABAAD/2wCEAAkGBxQQEhUPEBQPDw8QDw8UDw8PDw8PEBAPFBQWFhUUFBYYHCggGBolHBQVITEhJSkrLi4uFx8zODMsNygtLisBCgoKDg0OFxAQGiwmHCQsLCwvLCwsLDItLCwsLCwsLSwsLCwsLCwsLCwsLCwsLCwvLC0sLCwsLiwsKywsLCwsLP/AABEIALcBEwMBIgACEQEDEQH/xAAcAAABBQEBAQAAAAAAAAAAAAADAAECBAUGBwj/xABAEAACAQIDBQUECAQFBQEAAAABAgADEQQSIQUxQVFhBhMicZEHMkKBFCMzUqGxwdEVYnKSJEOC8PFEU3Oy4Rf/xAAaAQADAQEBAQAAAAAAAAAAAAABAgMABAUG/8QAKhEAAgIBBAEDBAIDAQAAAAAAAAECEQMEEiExQRMiUWFxkfCh0UKx8QX/2gAMAwEAAhEDEQA/APEwY94TJFli2NQONaEIkTMaiBkqciY6QgLdOGgKcPJsqgbQbQrQTTGYNoyx2jCMKHpmHQyukOknIrEOhh1gKcOJJlojNICTMiZjMUZpKQcwoDIQiwIMKsLAiUSiKIGAIZYdJXQw6GKxiwsITAqYS8xmIxSN5MTAQelNOgZm0RNGjChWWryCtrGJkFOsIC3eKDBjxhTzIyJkbyarLESBkCIfu4xSCzUVyIywzCDEYWg9OHgKcsCIyiINBNDNBNMjMEYyxzEsYUKkMkCsMsRlYlimYdTKatC55NoqmGJkYMNJXgoNkoJpO8gxhQrGAhFgwZMGZmRIxhHvI3gCFUw6GVlMPTMDCiysneCUyYMASUkpgrySmYBeoTSpzMwxmnTMKFZMmCB1k2MCDrGAWgYpEGNCKeaoJYQyusmGlWSQUtBs0iWkSYKGGYyAkjIgRhXEPTlgSvThxFYyGaCaFaCaZAYJolj2voNTLaYLLY1WCX3LbM5+X72hbNGLfQBZYpUmbRQT5AmWKeNWmLUqa3vfvKgDPutoBuHS8i2IaqSXZ9T7lNbDXoLARLLrGTGCK++1On0Zxm/tGseoaI3NVfmBTC/iTIrhrfCqj71Rr6eQlavTANg2bQ3yg6QKmNtSQf6Um7I1utQX/KauxqGGxDd2zvh3Oil7FGPAZv3mNRwVRwWRHZQLlraAec6fZHYKtiEzr3jFlNkSky2bgGZwAJRQb8EZ5sce2Z3aDYlXBPkqC6trTqL7rD95kXnoQoVMn8G2moTELTDYWsGzhhws3Ej9DOCxmGai7UnFnRiCP1HSLKNGi7BXkryEeKOSvHBkJIQGCAwqGBEIhgYUW0MIJXQw6mIOIxs0RkYQF/CtNSmZj4WadIwihWMEDrJOYNTrMAtiPIiKMKecWj2hLRWj2MoEMsWWTjGaxtqIESMIYMwoSSCJDrK6Q6zMmM0G0I0G0yAzS2Dhs3evoTSpFwD/AFKun9wlFmJux1J1JPEy/wBnKozmloGqCyFtATuKk8Lg/hNPYPZtMVjVwlWt9FWpmyOafeFnH+WNQA2jDzFoqXvo6FJRxWl0c2D85YwSVXbJQWpUc/BSRqj+igme+bI9lGz6FjUSrjHHGvUOT+xMq287zs8BgqdBclGlSoIBolJFT8FEt6fycctVJ9HgGxPZhtDEENVpdxT4nEVRTe3CygM3qBPSNjezGnSp5KtT3qTU664ZO6FdW/7jMSSRzGWdxUxtNc3iUlBdwDmZRe2oGomfU24CctJGc8OH4C5loYW+kcmXMv8ANj4Hs3haOXJRpXpoqIzqHYKu4XM0ywHID0EzsLiarfaplDe4Rpr9063F/wBJNatz9087XNxObVaj0JKLXY2GKyK0c97RuzH0/D95R8OMwxz4dxoxI1KX6/naeTbWoDHYZcYotiaJNPE0rWYFd+m/r6ie9UaxVrm9jof0nmftG2OdnYkbUoLfC4hguMpjcHO57cj+fnJYs6zxbXa7R1Y/Y9r6fR5GY4E2u0+zFpOK1LxYeuM1Mj4Sd6/nMYQnQK0eKKYJNYQSCyaxWFBElhTALDCKxkSMhJXkZkZlzCzRpGZ2Hl6kYwgRzIKdYnMgDrAYugxQYMeMKcHFHjQlkNGMlImEDImQMmZAxkJImkOsrrDrMyQjBNCmCaZAZAMQQRoQQQeRG6dGHFWmr0iUqqxdANDSqqQbKeR3jyHOc2Zb2bXytbWzW3GxB4EdZpKx8UqdPpn0p2J7SHaeBFamVXFovd1lI8K11Ght91t45X6SOF2dXxbN3lap3INrKAhLfEjKuilbG978Lb5452F7Ufw7GLiNRhcRanikHwi+j2HFSc3kWHGe3bcw5VhXpL3tKsUNVEDODUH2dUBfeBFgRxFvOd2ly2qXZy5sWyX0I4fs/Tp/W4WoahQujoWWoj296k2VRlJHE7jaH2fiFVffTuWUNSJsrmmRwNtWB0PG4POAqvjcQuUpSwqMLFmJz678o1KnU8Aest7N7PLTp91Uc1QGzLYZAlxqBqTY6ektN8e+Vv8AP8nNkg3yuyrtLaFNwFHeOy2KuvgueF76y9g0NRQ5Vgx0YEZQWHHXgRLa4ZKIuBTpgb3Nlt5s2szsV2nw9PTP3rX3UgWH9x09DObNhjqIqCi3TsTG3ik5Ski8tG3IeQud/MxY3Z9PEUXw9Vc9KojI6nkeRmLtDa2ILlaFOkqaFK7NnDowurLut6GZ4WsWWrVr1GKkMApyID5bj6RsWiUFapGnqbZ5bjdjthK9XZOJuQfFgqx3Op1UctfwItunI4mg1JyjaMp9RwM9/wDaF2ZG1cJ3lIAYzD3aiRoxI96lfkbAg8wJ5RhcPT2igaqzUcRS8FSyAktwLKeev+q44zjyR2s9TDk9SN+f3k5S8a86PEdj3H2dWjUH8wemfSxlZuymJHuinU6JVS/yDWkFOL6Z0PFNdpmQphAYTE7OrUvtKVVOrIwX13SuDGEDqYdDKymGUxWhkTJiBkSYwMwGXaBl2m0zqJlpGhAHZpEHWQLRKdZjFxTFIAxRhTiEMJJpThe7lJKxcc67K0iYV6doMxC92QMgYQwZjISRJYZIBYdJmSEYNoQwbTIDBmOpjGb/AGSRMzuwBZQuW+tgb3I66AXgnLbFsbFBzmoooYS9vED3b/EQct+YPG35Ez272L9qDVpnZlc/XYZb0Cd74bdl6lDp5Ecp5ptsCqthYEe70ImZsradShUp4qicuIwrgi/xKNCG5gglT0IiYct8nVqdNtWy7+D6c2htZaJylWZrA8ALHqZTpY3EV/s1FNCbFwLgebH9BBYfGU9pYSljcPvKZguhZWHv0z1BB9OsBi8Q1UeNmWwFuFJha+7n1F56uOMXFNLn98HzuVzjJpvj98mX2ipMWGIvnyN3dZbllSoNA6A7gwHK1x1kuz7JVz4SooIrg5agUZlcLdX3btLdCOst4bxHJlaqjJkqqoJzKTvHIjSx/lEHheytZXHiWmEYhKmZiWGYkNkXW+v3hOrfFQ2ydfBCKk5bkr+RtnUqlI/Q64KuuZsO29ai73RTx+8ON5V/iSk5KK1K7cAqnfprz4W3TpqWw0zirWetiKqtmU1KjAIb38CLu9ZpVjToqWJp0lvdjogJPO28nWReeN9W/wCLLei67pGFsGjihUzVVp0qRBBplvrDyItfUdbThPaD2VWhjhjKLimmKRzWogkE1QQMw5Kb3vvuum/TvcV2nop9mHqnmPq09Tr+E837V7bbE1jUNgAAFVSbKo4D8T85w6+Uow3SVN9Hpf8Al41PLUXaXf8ARVXGFSLrTccQRqeeo1+cX00fdTjxb95z2N2hllJceSd88VQk0fSOUUdiu0SN1h/qe35ypi1p1TmejQY/e7sKT5kb/nMBcaecOmOhqa6YtY5do01w9Ef9PhyP6LfiNRA4jYWHq/YMcLV4U6rNUw7Ho+rp88w8pWOO5RhirwxyZF2LPBjkvgydobPq4dstZGQn3SbFXHNWGjDyMqzrqG0zl7twtWkd9KoMy+YvuPUSli+z61bvgzc7zhnYd4P/ABsfe8jr5zphNSOHLhlDnwYdJpaQyooINiCCDYgggg8iOBlimY5APeOp1kAY6b5jF1YolihBRyKtDo0zhVk1rS5zmkad5Tr0rSdPESFapeLJIrjbK5kGkzINFRSQlhkgVhlhZIcwbQjQbTAYMwuHqlCGU2I/3aDjiFmi6do1fp2bjlPI7vWCLFDnADC/isdCDoQfMSrRpFzlUFieAmiNhVrZioXozANIvbHydanlyLqzvvZD2nGCxP0Oo3+ExpU0WY6U8QdF8s3unqFntX8GpZi+W5Y3sxOUHyE+UqCGxotdWuTS4FX4i/W3qJ9D+zjtKdqYE03cpjKK91XZTZ728FYeYGvUGdWHI+rOLV4U/fX/AE6utWp0Fu7pSXgLqgPkOMzT2lpOWSgGrVAjMikFFqFd6qTre1za2tpytDs7iKrsCBdXKvUqPe7C3mx0IO7iJp0NnYfCXNauDVupUIBnRhexUC5G/jbcLz0PQxR87pfCPM9Sb8UvqVsR2grsLvfD02uKYor3ZJ+8WYE5Ru0tv6GUMNjEpZmqu7rVAWsr+93d9HBJuzq1iBbnzhsYiMPpAJSlUJJVP8vE6Z6dr6Kw8QnJbfapcuL1FBsCAbA246b42oyLDhcoR+n2+42lw+vmUZypf7+xZ2jivCCSEp1CwQH7aou7NlF8q/txnL7RxAXTjxlerXYEsbs557h+5l7ZHY/GY0gpSfIT9o4KUwOeY7/lczwJetqJ7puz6WL0+khthSOfSg+IdaVNWd6jBUVRcljuAlpdmDS1Sk2guRUUG/EEE3B6HWe39k+xmG2Ye+dxUxNiA7WAQHf3ai513XOvlrPOvbV2R+jVv4lQW+HxLWxKKNErt8XRX/8AYfzCdCxbYnDLV+pkpOjmTs3UKCpJ0ADLr+MFisE1OZmBr5hkOp4HiRwPn+03cI71KZVGAqL7yuA3kwvwk1TbTRduUUpJ8FBVO46czD0mHwAn+Y6D1k8bQVDreo1uO6/lALc7zYchOeceTsxytWWBfifkIanUI1FwR6yuDbQfjqY3efOTopZr13p4oAV/DVAsuJUePoHHxjz15ETIxmAegbPYg+5UXVHHNT+m+SSrLuE2jYGnUAqUm95D+angesrDI1wzmyYU+YmXJ098Pj8Hks6EvSb3W4g/dbr+cr098scjVF1RFEGimFOAjgxjGBnScpZSPI0zJScuzrh0NINJyLQILEsMkCsMsJIdoJoVoNpgMHHWMY4hYqNPYmICVLtpcAX+d/8AflOjxO0uBnGCXKeLvo1/MfrOfJiUnZ6Gm1OyO1h9qsGOcaETZ7F9pmwGKp41bmmfq8XTHxUzvNuemYdRMR1zDSxgsP4CQ3unRh04EdRHh7evAM1SfPTPpztJhmr0VxGEZ3V1QstJmtWpt7rWG+1/Q9Ji4LslWfWoUojr43/tX95i+xLtQbNsqu12p3fCMT71PeyDy3joTynpO1dqJh7BldmYXAXQHzM9PHq5QhUfyeBqcOOEnLI+EVdmdnKVJWQ5qwfLnFW2UlTdSEG75zQxFGiqZKgpLS4U2VAnyWYmNx+KI8KCkrbspUkj+r/iU/FWQhr9/RGt/eel+pF/QySyepOpPs51q4J7IRf0tUWahwdEh6OFolzqtTuUQb7XBIvvHCGxW0XdVdWKo2jBdCrjepO/qOhgcJhcyd01uaE7s54DzFtRxEFQq06ZNNr5XsHsDZCDo2p4fvOj041wuQzyTl2+GHq0jWUVFF6g8NQDexG5h8t/lLCYVcTQqYHFIxp1KbKQwK5kPIn4hvB6DlIVGKlaFNS4XWpYH6wsNflY6SxSwNVW+1ZVBuouzMRyK7pF9Ghala78nzH2m2JV2VjHwtTxGmc1J9wrUGvlYeYFjyYHlLBxOi1KRIa2h4EcVInuftZ7G/xPCZ6Q/wAZhgz0OBqLa70T52uP5gOZnzfhsUVGXgT6H/7OPLj5TR7enzcOMjoP4iKw18Ljeu/0kFfrMYcxvlmnWvJyVnTjk48Gn3ij/mQaueFhKoaRLGR2l95aFXrC06l5R+XrHzHqfym2mUzewWLyXVgGptoynUERsXg+7s6Xak3utxU/dbr+cx6dUzV2ZtDL4WsyNoynW4hT29iZIqXKGDRTVGzEbxLUUKdwYEkdCYo9nPsZ5iZERzIzrOEs0jCmVqbSwDFki2OVDSJkjImTLsSwyQKwyQkx2g2hWg2mFYIxCIxCEUIsmIMSV4o6CAyxZyvusV4HI35yzsGmhbM4BK2IB3efWb2Kx69PlITyNOkjuwaffHc5UYWzMZUotTrUyUr4dg9JuNgb2P8AvcTPpLZW0Ke2MCmIp2DkXK8adddGQ9P0InzRj6viDrvnb+ybtYMDihSqG2ExhCtc6Uq+5W6cj5iXxSvh+Tj1unjOLi+f6PVsJiRlCtZGTwlWsu7SAr4u1VHpeJ15AnNr7vXj6zo8VsGlVqGq2bUC6qbAnmTvh+7pYZSx7qggHiclV0/mZpTaz5xaPNL2tpJPvzx0Y9XZFSo2cXRGAYd4TmQnett9wZoLsdGYu4NRjvJGRL88o19ZyXaL2v4HDXWiXxtUcKPhp361Dp6AzzDtD7W8firrTZcFSPw4f7S3WodfS0u80qqz1Mejvx+T3rbO3sLgUBxNalhwBohbxEAblRfE3yE8y7Re2qml0wFBqp1tVxN6dLzFNfE3zKzxypUeoS7lmZveqVGJJP8AUdTBn5HrIPIzujpo+Ta7R9tsdj7jEYh+7b/IpfVUbciq+8P6rznU4792ljaxBBv14j5whXlJIlgSd9rDzi7h/TS4Qait4daB32I8xvh9k0Mx3bhOgShp4hOXJl2ujtxYdys5r1Ecef5zaxWy1bVDY8jumZWwjpwJHTWCORMMsTQD5iRNTrHZun4QZMoiTCo0uYdpQU3lyluiyQ0WaK1+sUo5opLaUs5Uxo8U9I8QdYdGlcSamYZFi8iZENHvJtF4ytDiFSBWGSAzJmDaEMgwgQGBaIR2jRhCQiMYR4BiSMRqNPKWkxh+LXruMqCTUXitJlISlHpltqqtvuPleNSUarvU8ddG5yxgdmF9+7lOjwexLiwFtNNIt0UUnJ8ml/8Ar+No4ZMKi0hVpoFOJe7swG45d17cZw22dv4nGNmxVarWPAOxyjyUaCWtq7NeictRCV+FunQ/pMl6Q4H1Eoptg2Ri+EBvC0WUA3uG0ysAGsRvBB58+kbu/P0lzZ+zKlYgU0Zr8QLqPNjoJmG/gpb9dSeZjhCeZ8t07ROxLWH1iFragqbD58YDE9kKy6ju3twV7H0IETejbWzle6tpCU6U0K+zqlP3kdbbzlNvUaQFoHKx4wSNbYBAvNd2vOYwtbI1+B0M0xjJx5INuzvw5FVFp78IGo5kqWIBERqA74qVFWzPrUS3KVHoWmrUrDoJVLgknlLRkzmnFFZKVoa3D1kjJZYWxaBR494pgHK5Y1pZKyLJO1SPKeOgEeOyxgI5Oh7yayGUwtNIGMiSrDosSrJiSbKoRgmhGMGRMjMG0YLChJNac1mULA2j2lhaN9BNPAbHLat6QOQ+wy8NhS5sBN/Z+yba21m5s/ZAHCbNHZ4G+I5DKJl4HBW4Tcw6heUr1WC7pVbEmKOaeIyuMrBWHIgETGrdn6BN8mX+liIZahkhX5zUGyGD2Jh0NxTQnm/j/OayqBoLAchulakwMK1YLAawj1LSjWxdzYQdasX0ENhMDxMzQUwuFok6mDx+waFUeJArG/jp+Br9eB+c0AuURhczIDZwu0ey9VCTT+tXhbRx5jj8pi1UZTZgVYbwwKkeYM9ZJAExtpotTwsFYfzAGNRlM8/p1yI7VzOsPZqm+uqG2mQ6ehmXtHsxUpgshFVRrYAq/px9YNpWOUxmresem8Aw9Yk3zUHcX6R4mLPaDz8I4k6HsJnHSKBMU1Gsws0a8UU7Eea2ILJLTiimsWgq05IJHiiWNQ8iWiihMRkgI8UDHSJqstYfDFjaKKTbLJG9gNkga6XnQ4HAWiik7CbNKkFEr4uvaKKGwIyqxLRqeHtxiijACOpA0lIXJ1iijIVssZso0lN8UWNtYooEFm5s6hzmkbCKKBhIgXjOwEeKMhSq9XN5RLhxvMUUYDFUqBYBmLRRQimVtrYqVRmWyVfvW0bo37zjq1IoxVtCDYjrFFFkiuNiWEWKKTZdE48UUUY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2532" name="Picture 4" descr="http://pixabay.com/static/uploads/photo/2014/04/03/14/32/smartphone-312816_6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7" t="11197" r="13809" b="7151"/>
          <a:stretch/>
        </p:blipFill>
        <p:spPr bwMode="auto">
          <a:xfrm>
            <a:off x="6876256" y="1268760"/>
            <a:ext cx="1728192" cy="151389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509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estion-m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2" y="833119"/>
            <a:ext cx="6973148" cy="5229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14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Mobile Usage </a:t>
            </a:r>
            <a:endParaRPr lang="en-GB" b="1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7329711" cy="429235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04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54"/>
            <a:ext cx="8229600" cy="549234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Marketing of Mobiles</a:t>
            </a:r>
            <a:endParaRPr lang="en-GB" b="1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222851"/>
            <a:ext cx="8229600" cy="4785395"/>
          </a:xfrm>
        </p:spPr>
        <p:txBody>
          <a:bodyPr/>
          <a:lstStyle/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Mobile users always presented as happy</a:t>
            </a:r>
          </a:p>
        </p:txBody>
      </p:sp>
      <p:pic>
        <p:nvPicPr>
          <p:cNvPr id="1030" name="Picture 6" descr="http://demo.icetheme.com/it_community2/images/photos/84/27/2ca73b9e284beba82539d3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045" y="1916832"/>
            <a:ext cx="6192688" cy="412157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041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ular Callout 14"/>
          <p:cNvSpPr/>
          <p:nvPr/>
        </p:nvSpPr>
        <p:spPr>
          <a:xfrm>
            <a:off x="1475656" y="2132856"/>
            <a:ext cx="1584176" cy="1152128"/>
          </a:xfrm>
          <a:prstGeom prst="wedgeRoundRectCallout">
            <a:avLst>
              <a:gd name="adj1" fmla="val -40948"/>
              <a:gd name="adj2" fmla="val 70917"/>
              <a:gd name="adj3" fmla="val 16667"/>
            </a:avLst>
          </a:prstGeom>
          <a:solidFill>
            <a:srgbClr val="55A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Marketing of Mobiles</a:t>
            </a:r>
            <a:endParaRPr lang="en-GB" b="1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67544" y="1248875"/>
            <a:ext cx="8229600" cy="4785395"/>
          </a:xfrm>
        </p:spPr>
        <p:txBody>
          <a:bodyPr/>
          <a:lstStyle/>
          <a:p>
            <a:r>
              <a:rPr lang="en-GB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Studies show how they really feel…</a:t>
            </a:r>
            <a:endParaRPr lang="en-GB" dirty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3" name="Rounded Rectangular Callout 2"/>
          <p:cNvSpPr/>
          <p:nvPr/>
        </p:nvSpPr>
        <p:spPr>
          <a:xfrm>
            <a:off x="3635896" y="2132856"/>
            <a:ext cx="1584176" cy="1152128"/>
          </a:xfrm>
          <a:prstGeom prst="wedgeRoundRectCallout">
            <a:avLst>
              <a:gd name="adj1" fmla="val -40948"/>
              <a:gd name="adj2" fmla="val 70917"/>
              <a:gd name="adj3" fmla="val 16667"/>
            </a:avLst>
          </a:prstGeom>
          <a:solidFill>
            <a:srgbClr val="55A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ular Callout 5"/>
          <p:cNvSpPr/>
          <p:nvPr/>
        </p:nvSpPr>
        <p:spPr>
          <a:xfrm>
            <a:off x="5796136" y="2132856"/>
            <a:ext cx="1584176" cy="1152128"/>
          </a:xfrm>
          <a:prstGeom prst="wedgeRoundRectCallout">
            <a:avLst>
              <a:gd name="adj1" fmla="val -40948"/>
              <a:gd name="adj2" fmla="val 70917"/>
              <a:gd name="adj3" fmla="val 16667"/>
            </a:avLst>
          </a:prstGeom>
          <a:solidFill>
            <a:srgbClr val="55A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 smtClean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algn="ctr"/>
            <a:r>
              <a:rPr lang="en-GB" b="1" dirty="0" smtClean="0">
                <a:latin typeface="Malgun Gothic" panose="020B0503020000020004" pitchFamily="34" charset="-127"/>
                <a:ea typeface="Malgun Gothic" panose="020B0503020000020004" pitchFamily="34" charset="-127"/>
              </a:rPr>
              <a:t>Unfamiliar</a:t>
            </a:r>
          </a:p>
          <a:p>
            <a:pPr algn="ctr"/>
            <a:endParaRPr lang="en-GB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3023" y="2348880"/>
            <a:ext cx="14448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Harder to Navigate</a:t>
            </a:r>
            <a:endParaRPr lang="en-GB" sz="19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7904" y="2348880"/>
            <a:ext cx="14448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Sparse in Features</a:t>
            </a:r>
            <a:endParaRPr lang="en-GB" sz="19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475656" y="3861048"/>
            <a:ext cx="1584176" cy="1152128"/>
          </a:xfrm>
          <a:prstGeom prst="wedgeRoundRectCallout">
            <a:avLst>
              <a:gd name="adj1" fmla="val -40948"/>
              <a:gd name="adj2" fmla="val 70917"/>
              <a:gd name="adj3" fmla="val 16667"/>
            </a:avLst>
          </a:prstGeom>
          <a:solidFill>
            <a:srgbClr val="55A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635896" y="3861048"/>
            <a:ext cx="1584176" cy="1152128"/>
          </a:xfrm>
          <a:prstGeom prst="wedgeRoundRectCallout">
            <a:avLst>
              <a:gd name="adj1" fmla="val -40948"/>
              <a:gd name="adj2" fmla="val 70917"/>
              <a:gd name="adj3" fmla="val 16667"/>
            </a:avLst>
          </a:prstGeom>
          <a:solidFill>
            <a:srgbClr val="55A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403648" y="4293096"/>
            <a:ext cx="174478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Cut Down</a:t>
            </a:r>
            <a:endParaRPr lang="en-GB" sz="19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8788" y="4293096"/>
            <a:ext cx="156128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Smaller</a:t>
            </a:r>
            <a:endParaRPr lang="en-GB" sz="19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5796136" y="3861048"/>
            <a:ext cx="1584176" cy="1152128"/>
          </a:xfrm>
          <a:prstGeom prst="wedgeRoundRectCallout">
            <a:avLst>
              <a:gd name="adj1" fmla="val -40948"/>
              <a:gd name="adj2" fmla="val 70917"/>
              <a:gd name="adj3" fmla="val 16667"/>
            </a:avLst>
          </a:prstGeom>
          <a:solidFill>
            <a:srgbClr val="55A2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24128" y="4340423"/>
            <a:ext cx="176739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00" b="1" dirty="0" smtClean="0">
                <a:solidFill>
                  <a:schemeClr val="bg1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Poor Design</a:t>
            </a:r>
            <a:endParaRPr lang="en-GB" sz="1900" b="1" dirty="0">
              <a:solidFill>
                <a:schemeClr val="bg1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988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977155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3600" dirty="0" smtClean="0">
              <a:solidFill>
                <a:srgbClr val="CC3300"/>
              </a:solidFill>
              <a:latin typeface="Malgun Gothic" pitchFamily="34" charset="-127"/>
              <a:ea typeface="Malgun Gothic" pitchFamily="34" charset="-127"/>
            </a:endParaRPr>
          </a:p>
          <a:p>
            <a:pPr algn="ctr"/>
            <a:endParaRPr lang="en-GB" sz="3600" dirty="0" smtClean="0">
              <a:solidFill>
                <a:srgbClr val="CC3300"/>
              </a:solidFill>
              <a:latin typeface="Malgun Gothic" pitchFamily="34" charset="-127"/>
              <a:ea typeface="Malgun Gothic" pitchFamily="34" charset="-127"/>
            </a:endParaRPr>
          </a:p>
          <a:p>
            <a:r>
              <a:rPr lang="en-GB" sz="4800" b="1" dirty="0" smtClean="0">
                <a:solidFill>
                  <a:srgbClr val="CC3300"/>
                </a:solidFill>
                <a:latin typeface="Malgun Gothic" pitchFamily="34" charset="-127"/>
                <a:ea typeface="Malgun Gothic" pitchFamily="34" charset="-127"/>
              </a:rPr>
              <a:t>1. Homepage &amp; Navigation</a:t>
            </a:r>
          </a:p>
        </p:txBody>
      </p:sp>
      <p:pic>
        <p:nvPicPr>
          <p:cNvPr id="5" name="Picture 4" descr="ppc_ecom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82899"/>
            <a:ext cx="4335729" cy="26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412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11452"/>
            <a:ext cx="1887852" cy="32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4" y="1825543"/>
            <a:ext cx="1818965" cy="3188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Keep Call To Actions Central</a:t>
            </a:r>
            <a:endParaRPr lang="en-GB" b="1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349" y="978833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2" descr="http://www.clker.com/cliparts/8/0/1/9/1195445329999867155jean_victor_balin_cross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9715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3" descr="http://www.clker.com/cliparts/f/0/2/3/12161809281371254023jean_victor_balin_tick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139" y="4725144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585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01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Always Go Responsive </a:t>
            </a:r>
            <a:endParaRPr lang="en-GB" b="1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8436" name="Picture 4" descr="http://www.gorocketfuel.com/sites/282/uploaded/images/starbuck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3739"/>
            <a:ext cx="6192688" cy="393319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07504" y="5334307"/>
            <a:ext cx="36552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m.starbucks.co.uk</a:t>
            </a:r>
            <a:r>
              <a:rPr lang="en-GB" sz="32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endParaRPr lang="en-GB" sz="3200" dirty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01172" y="5301208"/>
            <a:ext cx="4375284" cy="73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www.starbucks.co.uk</a:t>
            </a:r>
            <a:r>
              <a:rPr lang="en-GB" sz="3200" dirty="0" smtClean="0">
                <a:solidFill>
                  <a:srgbClr val="2F2F30"/>
                </a:solidFill>
                <a:latin typeface="Malgun Gothic" pitchFamily="34" charset="-127"/>
                <a:ea typeface="Malgun Gothic" pitchFamily="34" charset="-127"/>
              </a:rPr>
              <a:t> </a:t>
            </a:r>
            <a:endParaRPr lang="en-GB" sz="3200" dirty="0">
              <a:solidFill>
                <a:srgbClr val="2F2F3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11" name="Picture 3" descr="http://www.clker.com/cliparts/f/0/2/3/12161809281371254023jean_victor_balin_tick.svg.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445224"/>
            <a:ext cx="67207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clker.com/cliparts/8/0/1/9/1195445329999867155jean_victor_balin_cross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316" y="5530365"/>
            <a:ext cx="468636" cy="468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195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1820188" cy="320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97300"/>
            <a:ext cx="1812585" cy="321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0" y="0"/>
            <a:ext cx="8229600" cy="54868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000000"/>
                </a:solidFill>
                <a:latin typeface="Malgun Gothic" pitchFamily="34" charset="-127"/>
                <a:ea typeface="Malgun Gothic" pitchFamily="34" charset="-127"/>
              </a:rPr>
              <a:t>Keep Menus Short &amp; Sweet</a:t>
            </a:r>
            <a:endParaRPr lang="en-GB" b="1" dirty="0">
              <a:solidFill>
                <a:srgbClr val="000000"/>
              </a:solidFill>
              <a:latin typeface="Malgun Gothic" pitchFamily="34" charset="-127"/>
              <a:ea typeface="Malgun Gothic" pitchFamily="34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96223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2736304" cy="4953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://www.clker.com/cliparts/8/0/1/9/1195445329999867155jean_victor_balin_cross.svg.me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6" y="4869160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http://www.clker.com/cliparts/f/0/2/3/12161809281371254023jean_victor_balin_tick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792035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35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7933</TotalTime>
  <Words>556</Words>
  <Application>Microsoft Macintosh PowerPoint</Application>
  <PresentationFormat>On-screen Show (4:3)</PresentationFormat>
  <Paragraphs>117</Paragraphs>
  <Slides>25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1_Office Theme</vt:lpstr>
      <vt:lpstr>PowerPoint Presentation</vt:lpstr>
      <vt:lpstr>Global Smartphone Growth</vt:lpstr>
      <vt:lpstr>Mobile Usage </vt:lpstr>
      <vt:lpstr>Marketing of Mobiles</vt:lpstr>
      <vt:lpstr>Marketing of Mobiles</vt:lpstr>
      <vt:lpstr>PowerPoint Presentation</vt:lpstr>
      <vt:lpstr>Keep Call To Actions Central</vt:lpstr>
      <vt:lpstr>Always Go Responsive </vt:lpstr>
      <vt:lpstr>Keep Menus Short &amp; Sweet</vt:lpstr>
      <vt:lpstr>Homepage Navigation </vt:lpstr>
      <vt:lpstr>Let Users Explore</vt:lpstr>
      <vt:lpstr>Be Clear Why You Need Location Info</vt:lpstr>
      <vt:lpstr>PowerPoint Presentation</vt:lpstr>
      <vt:lpstr>Make Site Search Visible </vt:lpstr>
      <vt:lpstr>Ensure Results Are Relevant</vt:lpstr>
      <vt:lpstr>PowerPoint Presentation</vt:lpstr>
      <vt:lpstr>Autocomplete Forms </vt:lpstr>
      <vt:lpstr>Design Efficient Forms </vt:lpstr>
      <vt:lpstr>Real Time Validation Forms</vt:lpstr>
      <vt:lpstr>Provide Visual Calendars</vt:lpstr>
      <vt:lpstr>PowerPoint Presentation</vt:lpstr>
      <vt:lpstr>Don’t Make Users Zoom</vt:lpstr>
      <vt:lpstr>Optimise The Whole Site</vt:lpstr>
      <vt:lpstr>Summary Of Mobile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</dc:creator>
  <cp:lastModifiedBy>David Gilroy</cp:lastModifiedBy>
  <cp:revision>197</cp:revision>
  <dcterms:created xsi:type="dcterms:W3CDTF">2013-01-11T15:43:46Z</dcterms:created>
  <dcterms:modified xsi:type="dcterms:W3CDTF">2014-11-03T13:19:54Z</dcterms:modified>
</cp:coreProperties>
</file>