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9"/>
  </p:notesMasterIdLst>
  <p:handoutMasterIdLst>
    <p:handoutMasterId r:id="rId10"/>
  </p:handoutMasterIdLst>
  <p:sldIdLst>
    <p:sldId id="287" r:id="rId2"/>
    <p:sldId id="357" r:id="rId3"/>
    <p:sldId id="359" r:id="rId4"/>
    <p:sldId id="364" r:id="rId5"/>
    <p:sldId id="361" r:id="rId6"/>
    <p:sldId id="363" r:id="rId7"/>
    <p:sldId id="362" r:id="rId8"/>
  </p:sldIdLst>
  <p:sldSz cx="9144000" cy="6858000" type="screen4x3"/>
  <p:notesSz cx="6791325" cy="9921875"/>
  <p:defaultTextStyle>
    <a:defPPr>
      <a:defRPr lang="en-GB"/>
    </a:defPPr>
    <a:lvl1pPr algn="l" rtl="0" fontAlgn="base">
      <a:spcBef>
        <a:spcPct val="20000"/>
      </a:spcBef>
      <a:spcAft>
        <a:spcPct val="0"/>
      </a:spcAft>
      <a:buChar char="•"/>
      <a:defRPr sz="2400" kern="1200">
        <a:solidFill>
          <a:srgbClr val="003082"/>
        </a:solidFill>
        <a:latin typeface="Verdana" charset="0"/>
        <a:ea typeface="ＭＳ Ｐゴシック" charset="0"/>
        <a:cs typeface="ＭＳ Ｐゴシック" charset="0"/>
      </a:defRPr>
    </a:lvl1pPr>
    <a:lvl2pPr marL="457200" algn="l" rtl="0" fontAlgn="base">
      <a:spcBef>
        <a:spcPct val="20000"/>
      </a:spcBef>
      <a:spcAft>
        <a:spcPct val="0"/>
      </a:spcAft>
      <a:buChar char="•"/>
      <a:defRPr sz="2400" kern="1200">
        <a:solidFill>
          <a:srgbClr val="003082"/>
        </a:solidFill>
        <a:latin typeface="Verdana" charset="0"/>
        <a:ea typeface="ＭＳ Ｐゴシック" charset="0"/>
        <a:cs typeface="ＭＳ Ｐゴシック" charset="0"/>
      </a:defRPr>
    </a:lvl2pPr>
    <a:lvl3pPr marL="914400" algn="l" rtl="0" fontAlgn="base">
      <a:spcBef>
        <a:spcPct val="20000"/>
      </a:spcBef>
      <a:spcAft>
        <a:spcPct val="0"/>
      </a:spcAft>
      <a:buChar char="•"/>
      <a:defRPr sz="2400" kern="1200">
        <a:solidFill>
          <a:srgbClr val="003082"/>
        </a:solidFill>
        <a:latin typeface="Verdana" charset="0"/>
        <a:ea typeface="ＭＳ Ｐゴシック" charset="0"/>
        <a:cs typeface="ＭＳ Ｐゴシック" charset="0"/>
      </a:defRPr>
    </a:lvl3pPr>
    <a:lvl4pPr marL="1371600" algn="l" rtl="0" fontAlgn="base">
      <a:spcBef>
        <a:spcPct val="20000"/>
      </a:spcBef>
      <a:spcAft>
        <a:spcPct val="0"/>
      </a:spcAft>
      <a:buChar char="•"/>
      <a:defRPr sz="2400" kern="1200">
        <a:solidFill>
          <a:srgbClr val="003082"/>
        </a:solidFill>
        <a:latin typeface="Verdana" charset="0"/>
        <a:ea typeface="ＭＳ Ｐゴシック" charset="0"/>
        <a:cs typeface="ＭＳ Ｐゴシック" charset="0"/>
      </a:defRPr>
    </a:lvl4pPr>
    <a:lvl5pPr marL="1828800" algn="l" rtl="0" fontAlgn="base">
      <a:spcBef>
        <a:spcPct val="20000"/>
      </a:spcBef>
      <a:spcAft>
        <a:spcPct val="0"/>
      </a:spcAft>
      <a:buChar char="•"/>
      <a:defRPr sz="2400" kern="1200">
        <a:solidFill>
          <a:srgbClr val="003082"/>
        </a:solidFill>
        <a:latin typeface="Verdana" charset="0"/>
        <a:ea typeface="ＭＳ Ｐゴシック" charset="0"/>
        <a:cs typeface="ＭＳ Ｐゴシック" charset="0"/>
      </a:defRPr>
    </a:lvl5pPr>
    <a:lvl6pPr marL="2286000" algn="l" defTabSz="457200" rtl="0" eaLnBrk="1" latinLnBrk="0" hangingPunct="1">
      <a:defRPr sz="2400" kern="1200">
        <a:solidFill>
          <a:srgbClr val="003082"/>
        </a:solidFill>
        <a:latin typeface="Verdana" charset="0"/>
        <a:ea typeface="ＭＳ Ｐゴシック" charset="0"/>
        <a:cs typeface="ＭＳ Ｐゴシック" charset="0"/>
      </a:defRPr>
    </a:lvl6pPr>
    <a:lvl7pPr marL="2743200" algn="l" defTabSz="457200" rtl="0" eaLnBrk="1" latinLnBrk="0" hangingPunct="1">
      <a:defRPr sz="2400" kern="1200">
        <a:solidFill>
          <a:srgbClr val="003082"/>
        </a:solidFill>
        <a:latin typeface="Verdana" charset="0"/>
        <a:ea typeface="ＭＳ Ｐゴシック" charset="0"/>
        <a:cs typeface="ＭＳ Ｐゴシック" charset="0"/>
      </a:defRPr>
    </a:lvl7pPr>
    <a:lvl8pPr marL="3200400" algn="l" defTabSz="457200" rtl="0" eaLnBrk="1" latinLnBrk="0" hangingPunct="1">
      <a:defRPr sz="2400" kern="1200">
        <a:solidFill>
          <a:srgbClr val="003082"/>
        </a:solidFill>
        <a:latin typeface="Verdana" charset="0"/>
        <a:ea typeface="ＭＳ Ｐゴシック" charset="0"/>
        <a:cs typeface="ＭＳ Ｐゴシック" charset="0"/>
      </a:defRPr>
    </a:lvl8pPr>
    <a:lvl9pPr marL="3657600" algn="l" defTabSz="457200" rtl="0" eaLnBrk="1" latinLnBrk="0" hangingPunct="1">
      <a:defRPr sz="2400" kern="1200">
        <a:solidFill>
          <a:srgbClr val="003082"/>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C591"/>
    <a:srgbClr val="E3851D"/>
    <a:srgbClr val="A3B4D2"/>
    <a:srgbClr val="00308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336" y="-104"/>
      </p:cViewPr>
      <p:guideLst>
        <p:guide orient="horz" pos="2160"/>
        <p:guide pos="2880"/>
      </p:guideLst>
    </p:cSldViewPr>
  </p:slideViewPr>
  <p:outlineViewPr>
    <p:cViewPr>
      <p:scale>
        <a:sx n="33" d="100"/>
        <a:sy n="33" d="100"/>
      </p:scale>
      <p:origin x="0" y="33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hdr" sz="quarter"/>
          </p:nvPr>
        </p:nvSpPr>
        <p:spPr bwMode="auto">
          <a:xfrm>
            <a:off x="0" y="0"/>
            <a:ext cx="29432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solidFill>
                  <a:schemeClr val="tx1"/>
                </a:solidFill>
                <a:latin typeface="Arial" charset="0"/>
                <a:ea typeface="+mn-ea"/>
                <a:cs typeface="+mn-cs"/>
              </a:defRPr>
            </a:lvl1pPr>
          </a:lstStyle>
          <a:p>
            <a:pPr>
              <a:defRPr/>
            </a:pPr>
            <a:r>
              <a:rPr lang="en-GB"/>
              <a:t>Digital Marketing </a:t>
            </a:r>
            <a:r>
              <a:rPr lang="en-GB" smtClean="0"/>
              <a:t>Masterclass</a:t>
            </a:r>
            <a:endParaRPr lang="en-GB"/>
          </a:p>
        </p:txBody>
      </p:sp>
      <p:sp>
        <p:nvSpPr>
          <p:cNvPr id="11" name="Rectangle 3"/>
          <p:cNvSpPr>
            <a:spLocks noGrp="1" noChangeArrowheads="1"/>
          </p:cNvSpPr>
          <p:nvPr>
            <p:ph type="dt" sz="quarter" idx="1"/>
          </p:nvPr>
        </p:nvSpPr>
        <p:spPr bwMode="auto">
          <a:xfrm>
            <a:off x="3846513" y="0"/>
            <a:ext cx="29432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solidFill>
                  <a:schemeClr val="tx1"/>
                </a:solidFill>
                <a:latin typeface="Arial" charset="0"/>
                <a:ea typeface="+mn-ea"/>
                <a:cs typeface="+mn-cs"/>
              </a:defRPr>
            </a:lvl1pPr>
          </a:lstStyle>
          <a:p>
            <a:pPr>
              <a:defRPr/>
            </a:pPr>
            <a:r>
              <a:rPr lang="en-GB"/>
              <a:t>Conscious Solutions</a:t>
            </a:r>
          </a:p>
        </p:txBody>
      </p:sp>
      <p:sp>
        <p:nvSpPr>
          <p:cNvPr id="12" name="Rectangle 4"/>
          <p:cNvSpPr>
            <a:spLocks noGrp="1" noChangeArrowheads="1"/>
          </p:cNvSpPr>
          <p:nvPr>
            <p:ph type="ftr" sz="quarter" idx="2"/>
          </p:nvPr>
        </p:nvSpPr>
        <p:spPr bwMode="auto">
          <a:xfrm>
            <a:off x="0" y="9456738"/>
            <a:ext cx="47672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solidFill>
                  <a:schemeClr val="tx1"/>
                </a:solidFill>
                <a:latin typeface="Arial" charset="0"/>
              </a:defRPr>
            </a:lvl1pPr>
          </a:lstStyle>
          <a:p>
            <a:pPr>
              <a:defRPr/>
            </a:pPr>
            <a:r>
              <a:rPr lang="en-US"/>
              <a:t>October 2012</a:t>
            </a:r>
            <a:endParaRPr lang="en-GB"/>
          </a:p>
        </p:txBody>
      </p:sp>
      <p:sp>
        <p:nvSpPr>
          <p:cNvPr id="13" name="Rectangle 5"/>
          <p:cNvSpPr>
            <a:spLocks noGrp="1" noChangeArrowheads="1"/>
          </p:cNvSpPr>
          <p:nvPr>
            <p:ph type="sldNum" sz="quarter" idx="3"/>
          </p:nvPr>
        </p:nvSpPr>
        <p:spPr bwMode="auto">
          <a:xfrm>
            <a:off x="3846513" y="9423400"/>
            <a:ext cx="29432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solidFill>
                  <a:schemeClr val="tx1"/>
                </a:solidFill>
                <a:latin typeface="Arial" charset="0"/>
              </a:defRPr>
            </a:lvl1pPr>
          </a:lstStyle>
          <a:p>
            <a:pPr>
              <a:defRPr/>
            </a:pPr>
            <a:fld id="{A104D591-5BAB-9B44-8C19-CCC4DF1CC846}" type="slidenum">
              <a:rPr lang="en-GB"/>
              <a:pPr>
                <a:defRPr/>
              </a:pPr>
              <a:t>‹#›</a:t>
            </a:fld>
            <a:endParaRPr lang="en-GB"/>
          </a:p>
        </p:txBody>
      </p:sp>
    </p:spTree>
    <p:extLst>
      <p:ext uri="{BB962C8B-B14F-4D97-AF65-F5344CB8AC3E}">
        <p14:creationId xmlns:p14="http://schemas.microsoft.com/office/powerpoint/2010/main" val="2338391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32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solidFill>
                  <a:schemeClr val="tx1"/>
                </a:solidFill>
                <a:latin typeface="Arial" charset="0"/>
                <a:ea typeface="+mn-ea"/>
                <a:cs typeface="+mn-cs"/>
              </a:defRPr>
            </a:lvl1pPr>
          </a:lstStyle>
          <a:p>
            <a:pPr>
              <a:defRPr/>
            </a:pPr>
            <a:endParaRPr lang="en-GB"/>
          </a:p>
        </p:txBody>
      </p:sp>
      <p:sp>
        <p:nvSpPr>
          <p:cNvPr id="36867" name="Rectangle 3"/>
          <p:cNvSpPr>
            <a:spLocks noGrp="1" noChangeArrowheads="1"/>
          </p:cNvSpPr>
          <p:nvPr>
            <p:ph type="dt" idx="1"/>
          </p:nvPr>
        </p:nvSpPr>
        <p:spPr bwMode="auto">
          <a:xfrm>
            <a:off x="3846513" y="0"/>
            <a:ext cx="29432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solidFill>
                  <a:schemeClr val="tx1"/>
                </a:solidFill>
                <a:latin typeface="Arial" charset="0"/>
                <a:ea typeface="+mn-ea"/>
                <a:cs typeface="+mn-cs"/>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915988" y="744538"/>
            <a:ext cx="4959350"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9" name="Rectangle 5"/>
          <p:cNvSpPr>
            <a:spLocks noGrp="1" noChangeArrowheads="1"/>
          </p:cNvSpPr>
          <p:nvPr>
            <p:ph type="body" sz="quarter" idx="3"/>
          </p:nvPr>
        </p:nvSpPr>
        <p:spPr bwMode="auto">
          <a:xfrm>
            <a:off x="679450" y="4713288"/>
            <a:ext cx="5432425" cy="4464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3400"/>
            <a:ext cx="29432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solidFill>
                  <a:schemeClr val="tx1"/>
                </a:solidFill>
                <a:latin typeface="Arial" charset="0"/>
                <a:ea typeface="+mn-ea"/>
                <a:cs typeface="+mn-cs"/>
              </a:defRPr>
            </a:lvl1pPr>
          </a:lstStyle>
          <a:p>
            <a:pPr>
              <a:defRPr/>
            </a:pPr>
            <a:endParaRPr lang="en-GB"/>
          </a:p>
        </p:txBody>
      </p:sp>
      <p:sp>
        <p:nvSpPr>
          <p:cNvPr id="36871" name="Rectangle 7"/>
          <p:cNvSpPr>
            <a:spLocks noGrp="1" noChangeArrowheads="1"/>
          </p:cNvSpPr>
          <p:nvPr>
            <p:ph type="sldNum" sz="quarter" idx="5"/>
          </p:nvPr>
        </p:nvSpPr>
        <p:spPr bwMode="auto">
          <a:xfrm>
            <a:off x="3846513" y="9423400"/>
            <a:ext cx="29432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solidFill>
                  <a:schemeClr val="tx1"/>
                </a:solidFill>
                <a:latin typeface="Arial" charset="0"/>
              </a:defRPr>
            </a:lvl1pPr>
          </a:lstStyle>
          <a:p>
            <a:pPr>
              <a:defRPr/>
            </a:pPr>
            <a:fld id="{A08CAFE5-F72B-0044-913E-3AFCF963D507}" type="slidenum">
              <a:rPr lang="en-GB"/>
              <a:pPr>
                <a:defRPr/>
              </a:pPr>
              <a:t>‹#›</a:t>
            </a:fld>
            <a:endParaRPr lang="en-GB"/>
          </a:p>
        </p:txBody>
      </p:sp>
    </p:spTree>
    <p:extLst>
      <p:ext uri="{BB962C8B-B14F-4D97-AF65-F5344CB8AC3E}">
        <p14:creationId xmlns:p14="http://schemas.microsoft.com/office/powerpoint/2010/main" val="989951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082"/>
                </a:solidFill>
                <a:latin typeface="Verdana" charset="0"/>
                <a:ea typeface="ＭＳ Ｐゴシック" charset="0"/>
                <a:cs typeface="ＭＳ Ｐゴシック" charset="0"/>
              </a:defRPr>
            </a:lvl1pPr>
            <a:lvl2pPr marL="742950" indent="-285750" eaLnBrk="0" hangingPunct="0">
              <a:defRPr sz="2400">
                <a:solidFill>
                  <a:srgbClr val="003082"/>
                </a:solidFill>
                <a:latin typeface="Verdana" charset="0"/>
                <a:ea typeface="ＭＳ Ｐゴシック" charset="0"/>
              </a:defRPr>
            </a:lvl2pPr>
            <a:lvl3pPr marL="1143000" indent="-228600" eaLnBrk="0" hangingPunct="0">
              <a:defRPr sz="2400">
                <a:solidFill>
                  <a:srgbClr val="003082"/>
                </a:solidFill>
                <a:latin typeface="Verdana" charset="0"/>
                <a:ea typeface="ＭＳ Ｐゴシック" charset="0"/>
              </a:defRPr>
            </a:lvl3pPr>
            <a:lvl4pPr marL="1600200" indent="-228600" eaLnBrk="0" hangingPunct="0">
              <a:defRPr sz="2400">
                <a:solidFill>
                  <a:srgbClr val="003082"/>
                </a:solidFill>
                <a:latin typeface="Verdana" charset="0"/>
                <a:ea typeface="ＭＳ Ｐゴシック" charset="0"/>
              </a:defRPr>
            </a:lvl4pPr>
            <a:lvl5pPr marL="2057400" indent="-228600" eaLnBrk="0" hangingPunct="0">
              <a:defRPr sz="2400">
                <a:solidFill>
                  <a:srgbClr val="003082"/>
                </a:solidFill>
                <a:latin typeface="Verdana" charset="0"/>
                <a:ea typeface="ＭＳ Ｐゴシック" charset="0"/>
              </a:defRPr>
            </a:lvl5pPr>
            <a:lvl6pPr marL="2514600" indent="-228600" eaLnBrk="0" fontAlgn="base" hangingPunct="0">
              <a:spcBef>
                <a:spcPct val="20000"/>
              </a:spcBef>
              <a:spcAft>
                <a:spcPct val="0"/>
              </a:spcAft>
              <a:buChar char="•"/>
              <a:defRPr sz="2400">
                <a:solidFill>
                  <a:srgbClr val="003082"/>
                </a:solidFill>
                <a:latin typeface="Verdana" charset="0"/>
                <a:ea typeface="ＭＳ Ｐゴシック" charset="0"/>
              </a:defRPr>
            </a:lvl6pPr>
            <a:lvl7pPr marL="2971800" indent="-228600" eaLnBrk="0" fontAlgn="base" hangingPunct="0">
              <a:spcBef>
                <a:spcPct val="20000"/>
              </a:spcBef>
              <a:spcAft>
                <a:spcPct val="0"/>
              </a:spcAft>
              <a:buChar char="•"/>
              <a:defRPr sz="2400">
                <a:solidFill>
                  <a:srgbClr val="003082"/>
                </a:solidFill>
                <a:latin typeface="Verdana" charset="0"/>
                <a:ea typeface="ＭＳ Ｐゴシック" charset="0"/>
              </a:defRPr>
            </a:lvl7pPr>
            <a:lvl8pPr marL="3429000" indent="-228600" eaLnBrk="0" fontAlgn="base" hangingPunct="0">
              <a:spcBef>
                <a:spcPct val="20000"/>
              </a:spcBef>
              <a:spcAft>
                <a:spcPct val="0"/>
              </a:spcAft>
              <a:buChar char="•"/>
              <a:defRPr sz="2400">
                <a:solidFill>
                  <a:srgbClr val="003082"/>
                </a:solidFill>
                <a:latin typeface="Verdana" charset="0"/>
                <a:ea typeface="ＭＳ Ｐゴシック" charset="0"/>
              </a:defRPr>
            </a:lvl8pPr>
            <a:lvl9pPr marL="3886200" indent="-228600" eaLnBrk="0" fontAlgn="base" hangingPunct="0">
              <a:spcBef>
                <a:spcPct val="20000"/>
              </a:spcBef>
              <a:spcAft>
                <a:spcPct val="0"/>
              </a:spcAft>
              <a:buChar char="•"/>
              <a:defRPr sz="2400">
                <a:solidFill>
                  <a:srgbClr val="003082"/>
                </a:solidFill>
                <a:latin typeface="Verdana" charset="0"/>
                <a:ea typeface="ＭＳ Ｐゴシック" charset="0"/>
              </a:defRPr>
            </a:lvl9pPr>
          </a:lstStyle>
          <a:p>
            <a:pPr eaLnBrk="1" hangingPunct="1"/>
            <a:fld id="{F7836B86-FFF8-DE44-9FC0-7C24F017BAA4}" type="slidenum">
              <a:rPr lang="en-GB" sz="1200">
                <a:solidFill>
                  <a:schemeClr val="tx1"/>
                </a:solidFill>
                <a:latin typeface="Arial" charset="0"/>
              </a:rPr>
              <a:pPr eaLnBrk="1" hangingPunct="1"/>
              <a:t>1</a:t>
            </a:fld>
            <a:endParaRPr lang="en-GB" sz="1200">
              <a:solidFill>
                <a:schemeClr val="tx1"/>
              </a:solidFill>
              <a:latin typeface="Arial" charset="0"/>
            </a:endParaRPr>
          </a:p>
        </p:txBody>
      </p:sp>
      <p:sp>
        <p:nvSpPr>
          <p:cNvPr id="17410" name="Rectangle 2"/>
          <p:cNvSpPr>
            <a:spLocks noGrp="1" noRot="1" noChangeAspect="1" noChangeArrowheads="1" noTextEdit="1"/>
          </p:cNvSpPr>
          <p:nvPr>
            <p:ph type="sldImg"/>
          </p:nvPr>
        </p:nvSpPr>
        <p:spPr>
          <a:xfrm>
            <a:off x="914400" y="744538"/>
            <a:ext cx="4960938" cy="3721100"/>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sz="160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7A56455-CA4C-7A43-80E8-26103CA0B243}" type="datetimeFigureOut">
              <a:rPr lang="en-US" smtClean="0"/>
              <a:t>05/11/2014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2A4AD6-FCB6-8843-98B5-A1E00CC24202}" type="slidenum">
              <a:rPr lang="en-US" smtClean="0"/>
              <a:t>‹#›</a:t>
            </a:fld>
            <a:endParaRPr lang="en-US"/>
          </a:p>
        </p:txBody>
      </p:sp>
    </p:spTree>
    <p:extLst>
      <p:ext uri="{BB962C8B-B14F-4D97-AF65-F5344CB8AC3E}">
        <p14:creationId xmlns:p14="http://schemas.microsoft.com/office/powerpoint/2010/main" val="95080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637072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12056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7A56455-CA4C-7A43-80E8-26103CA0B243}" type="datetimeFigureOut">
              <a:rPr lang="en-US" smtClean="0"/>
              <a:t>05/11/2014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2A4AD6-FCB6-8843-98B5-A1E00CC24202}" type="slidenum">
              <a:rPr lang="en-US" smtClean="0"/>
              <a:t>‹#›</a:t>
            </a:fld>
            <a:endParaRPr lang="en-US"/>
          </a:p>
        </p:txBody>
      </p:sp>
    </p:spTree>
    <p:extLst>
      <p:ext uri="{BB962C8B-B14F-4D97-AF65-F5344CB8AC3E}">
        <p14:creationId xmlns:p14="http://schemas.microsoft.com/office/powerpoint/2010/main" val="41876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7A56455-CA4C-7A43-80E8-26103CA0B243}" type="datetimeFigureOut">
              <a:rPr lang="en-US" smtClean="0"/>
              <a:t>05/11/2014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2A4AD6-FCB6-8843-98B5-A1E00CC24202}" type="slidenum">
              <a:rPr lang="en-US" smtClean="0"/>
              <a:t>‹#›</a:t>
            </a:fld>
            <a:endParaRPr lang="en-US"/>
          </a:p>
        </p:txBody>
      </p:sp>
    </p:spTree>
    <p:extLst>
      <p:ext uri="{BB962C8B-B14F-4D97-AF65-F5344CB8AC3E}">
        <p14:creationId xmlns:p14="http://schemas.microsoft.com/office/powerpoint/2010/main" val="4256781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7A56455-CA4C-7A43-80E8-26103CA0B243}" type="datetimeFigureOut">
              <a:rPr lang="en-US" smtClean="0"/>
              <a:t>05/11/2014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2A4AD6-FCB6-8843-98B5-A1E00CC24202}" type="slidenum">
              <a:rPr lang="en-US" smtClean="0"/>
              <a:t>‹#›</a:t>
            </a:fld>
            <a:endParaRPr lang="en-US"/>
          </a:p>
        </p:txBody>
      </p:sp>
    </p:spTree>
    <p:extLst>
      <p:ext uri="{BB962C8B-B14F-4D97-AF65-F5344CB8AC3E}">
        <p14:creationId xmlns:p14="http://schemas.microsoft.com/office/powerpoint/2010/main" val="4124057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7A56455-CA4C-7A43-80E8-26103CA0B243}" type="datetimeFigureOut">
              <a:rPr lang="en-US" smtClean="0"/>
              <a:t>05/11/2014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62A4AD6-FCB6-8843-98B5-A1E00CC24202}" type="slidenum">
              <a:rPr lang="en-US" smtClean="0"/>
              <a:t>‹#›</a:t>
            </a:fld>
            <a:endParaRPr lang="en-US"/>
          </a:p>
        </p:txBody>
      </p:sp>
    </p:spTree>
    <p:extLst>
      <p:ext uri="{BB962C8B-B14F-4D97-AF65-F5344CB8AC3E}">
        <p14:creationId xmlns:p14="http://schemas.microsoft.com/office/powerpoint/2010/main" val="1185920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7A56455-CA4C-7A43-80E8-26103CA0B243}" type="datetimeFigureOut">
              <a:rPr lang="en-US" smtClean="0"/>
              <a:t>05/11/2014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62A4AD6-FCB6-8843-98B5-A1E00CC24202}" type="slidenum">
              <a:rPr lang="en-US" smtClean="0"/>
              <a:t>‹#›</a:t>
            </a:fld>
            <a:endParaRPr lang="en-US"/>
          </a:p>
        </p:txBody>
      </p:sp>
    </p:spTree>
    <p:extLst>
      <p:ext uri="{BB962C8B-B14F-4D97-AF65-F5344CB8AC3E}">
        <p14:creationId xmlns:p14="http://schemas.microsoft.com/office/powerpoint/2010/main" val="283833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7A56455-CA4C-7A43-80E8-26103CA0B243}" type="datetimeFigureOut">
              <a:rPr lang="en-US" smtClean="0"/>
              <a:t>05/11/2014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62A4AD6-FCB6-8843-98B5-A1E00CC24202}" type="slidenum">
              <a:rPr lang="en-US" smtClean="0"/>
              <a:t>‹#›</a:t>
            </a:fld>
            <a:endParaRPr lang="en-US"/>
          </a:p>
        </p:txBody>
      </p:sp>
    </p:spTree>
    <p:extLst>
      <p:ext uri="{BB962C8B-B14F-4D97-AF65-F5344CB8AC3E}">
        <p14:creationId xmlns:p14="http://schemas.microsoft.com/office/powerpoint/2010/main" val="2998310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615577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3581058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229600" cy="586128"/>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pic>
        <p:nvPicPr>
          <p:cNvPr id="7" name="Picture 1"/>
          <p:cNvPicPr>
            <a:picLocks noChangeAspect="1" noChangeArrowheads="1"/>
          </p:cNvPicPr>
          <p:nvPr userDrawn="1"/>
        </p:nvPicPr>
        <p:blipFill>
          <a:blip r:embed="rId13">
            <a:extLst>
              <a:ext uri="{28A0092B-C50C-407E-A947-70E740481C1C}">
                <a14:useLocalDpi xmlns:a14="http://schemas.microsoft.com/office/drawing/2010/main" val="0"/>
              </a:ext>
            </a:extLst>
          </a:blip>
          <a:srcRect t="35695" b="36072"/>
          <a:stretch>
            <a:fillRect/>
          </a:stretch>
        </p:blipFill>
        <p:spPr bwMode="auto">
          <a:xfrm>
            <a:off x="44304" y="6395716"/>
            <a:ext cx="1938921" cy="41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8" name="Picture 7" descr="conscious_logo_landscape_250w.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332371" y="6322410"/>
            <a:ext cx="1929447" cy="501656"/>
          </a:xfrm>
          <a:prstGeom prst="rect">
            <a:avLst/>
          </a:prstGeom>
        </p:spPr>
      </p:pic>
      <p:pic>
        <p:nvPicPr>
          <p:cNvPr id="9" name="Picture 8" descr="saearchstarlogo.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663552" y="6285778"/>
            <a:ext cx="2456129" cy="563528"/>
          </a:xfrm>
          <a:prstGeom prst="rect">
            <a:avLst/>
          </a:prstGeom>
        </p:spPr>
      </p:pic>
      <p:cxnSp>
        <p:nvCxnSpPr>
          <p:cNvPr id="10" name="Straight Connector 9"/>
          <p:cNvCxnSpPr/>
          <p:nvPr userDrawn="1"/>
        </p:nvCxnSpPr>
        <p:spPr>
          <a:xfrm>
            <a:off x="0" y="586128"/>
            <a:ext cx="9144000" cy="0"/>
          </a:xfrm>
          <a:prstGeom prst="line">
            <a:avLst/>
          </a:prstGeom>
          <a:ln w="19050" cmpd="sng">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292260"/>
            <a:ext cx="9144000" cy="0"/>
          </a:xfrm>
          <a:prstGeom prst="line">
            <a:avLst/>
          </a:prstGeom>
          <a:ln w="19050" cmpd="sng">
            <a:solidFill>
              <a:srgbClr val="FF66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16890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0" y="0"/>
            <a:ext cx="7029450" cy="657225"/>
          </a:xfrm>
        </p:spPr>
        <p:txBody>
          <a:bodyPr/>
          <a:lstStyle/>
          <a:p>
            <a:pPr eaLnBrk="1" hangingPunct="1"/>
            <a:r>
              <a:rPr lang="en-GB" sz="3200" dirty="0" smtClean="0">
                <a:latin typeface="Verdana" charset="0"/>
                <a:ea typeface="ＭＳ Ｐゴシック" charset="0"/>
                <a:cs typeface="ＭＳ Ｐゴシック" charset="0"/>
              </a:rPr>
              <a:t>Introduction &amp; Agenda</a:t>
            </a:r>
            <a:endParaRPr lang="en-GB" sz="2400" dirty="0">
              <a:latin typeface="Verdana" charset="0"/>
              <a:ea typeface="ＭＳ Ｐゴシック" charset="0"/>
              <a:cs typeface="ＭＳ Ｐゴシック" charset="0"/>
            </a:endParaRPr>
          </a:p>
        </p:txBody>
      </p:sp>
      <p:sp>
        <p:nvSpPr>
          <p:cNvPr id="16386" name="Rectangle 3"/>
          <p:cNvSpPr>
            <a:spLocks noGrp="1" noChangeArrowheads="1"/>
          </p:cNvSpPr>
          <p:nvPr>
            <p:ph type="subTitle" idx="1"/>
          </p:nvPr>
        </p:nvSpPr>
        <p:spPr>
          <a:xfrm>
            <a:off x="990600" y="5029200"/>
            <a:ext cx="6400800" cy="828675"/>
          </a:xfrm>
        </p:spPr>
        <p:txBody>
          <a:bodyPr/>
          <a:lstStyle/>
          <a:p>
            <a:pPr eaLnBrk="1" hangingPunct="1"/>
            <a:endParaRPr lang="en-US" sz="1800">
              <a:latin typeface="Verdana" charset="0"/>
              <a:ea typeface="ＭＳ Ｐゴシック" charset="0"/>
              <a:cs typeface="ＭＳ Ｐゴシック" charset="0"/>
            </a:endParaRPr>
          </a:p>
        </p:txBody>
      </p:sp>
      <p:pic>
        <p:nvPicPr>
          <p:cNvPr id="16388"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3350" y="34925"/>
            <a:ext cx="1390650" cy="656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74834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043" y="5733256"/>
            <a:ext cx="8742472" cy="430887"/>
          </a:xfrm>
          <a:prstGeom prst="rect">
            <a:avLst/>
          </a:prstGeom>
          <a:noFill/>
        </p:spPr>
        <p:txBody>
          <a:bodyPr wrap="none" rtlCol="0">
            <a:spAutoFit/>
          </a:bodyPr>
          <a:lstStyle/>
          <a:p>
            <a:pPr>
              <a:buNone/>
            </a:pPr>
            <a:r>
              <a:rPr lang="en-US" sz="2200" dirty="0" smtClean="0">
                <a:solidFill>
                  <a:schemeClr val="tx1"/>
                </a:solidFill>
              </a:rPr>
              <a:t>Wifi = </a:t>
            </a:r>
            <a:r>
              <a:rPr lang="en-US" sz="2200" dirty="0" err="1" smtClean="0">
                <a:solidFill>
                  <a:schemeClr val="tx1"/>
                </a:solidFill>
              </a:rPr>
              <a:t>HolidayInnLeeds</a:t>
            </a:r>
            <a:r>
              <a:rPr lang="en-US" sz="2200" dirty="0" smtClean="0">
                <a:solidFill>
                  <a:schemeClr val="tx1"/>
                </a:solidFill>
              </a:rPr>
              <a:t>   </a:t>
            </a:r>
            <a:r>
              <a:rPr lang="en-US" sz="2200" dirty="0" smtClean="0">
                <a:solidFill>
                  <a:schemeClr val="tx1"/>
                </a:solidFill>
              </a:rPr>
              <a:t>@</a:t>
            </a:r>
            <a:r>
              <a:rPr lang="en-US" sz="2200" dirty="0" err="1" smtClean="0">
                <a:solidFill>
                  <a:schemeClr val="tx1"/>
                </a:solidFill>
              </a:rPr>
              <a:t>conscioussol</a:t>
            </a:r>
            <a:r>
              <a:rPr lang="en-US" sz="2200" dirty="0" smtClean="0">
                <a:solidFill>
                  <a:schemeClr val="tx1"/>
                </a:solidFill>
              </a:rPr>
              <a:t>      #</a:t>
            </a:r>
            <a:r>
              <a:rPr lang="en-US" sz="2200" dirty="0" err="1" smtClean="0">
                <a:solidFill>
                  <a:schemeClr val="tx1"/>
                </a:solidFill>
              </a:rPr>
              <a:t>consciousdmm</a:t>
            </a:r>
            <a:endParaRPr lang="en-US" sz="22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fontScale="90000"/>
          </a:bodyPr>
          <a:lstStyle/>
          <a:p>
            <a:r>
              <a:rPr lang="en-US">
                <a:latin typeface="Verdana" charset="0"/>
                <a:ea typeface="ＭＳ Ｐゴシック" charset="0"/>
                <a:cs typeface="ＭＳ Ｐゴシック" charset="0"/>
              </a:rPr>
              <a:t>House keeping</a:t>
            </a:r>
          </a:p>
        </p:txBody>
      </p:sp>
      <p:pic>
        <p:nvPicPr>
          <p:cNvPr id="18434" name="Content Placeholder 3" descr="iStock_000005396271XSmall.jpg"/>
          <p:cNvPicPr>
            <a:picLocks noGrp="1" noChangeAspect="1"/>
          </p:cNvPicPr>
          <p:nvPr>
            <p:ph idx="1"/>
          </p:nvPr>
        </p:nvPicPr>
        <p:blipFill rotWithShape="1">
          <a:blip r:embed="rId2">
            <a:extLst>
              <a:ext uri="{28A0092B-C50C-407E-A947-70E740481C1C}">
                <a14:useLocalDpi xmlns:a14="http://schemas.microsoft.com/office/drawing/2010/main" val="0"/>
              </a:ext>
            </a:extLst>
          </a:blip>
          <a:srcRect t="8801" b="8801"/>
          <a:stretch/>
        </p:blipFill>
        <p:spPr>
          <a:xfrm>
            <a:off x="5682361" y="4365104"/>
            <a:ext cx="3464015" cy="1905075"/>
          </a:xfrm>
        </p:spPr>
      </p:pic>
      <p:sp>
        <p:nvSpPr>
          <p:cNvPr id="4" name="Rectangle 3"/>
          <p:cNvSpPr txBox="1">
            <a:spLocks noChangeArrowheads="1"/>
          </p:cNvSpPr>
          <p:nvPr/>
        </p:nvSpPr>
        <p:spPr bwMode="auto">
          <a:xfrm>
            <a:off x="179512" y="908720"/>
            <a:ext cx="8425060" cy="446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1400">
                <a:solidFill>
                  <a:srgbClr val="003082"/>
                </a:solidFill>
                <a:latin typeface="+mn-lt"/>
              </a:defRPr>
            </a:lvl6pPr>
            <a:lvl7pPr marL="2971800" indent="-228600" algn="l" rtl="0" fontAlgn="base">
              <a:spcBef>
                <a:spcPct val="20000"/>
              </a:spcBef>
              <a:spcAft>
                <a:spcPct val="0"/>
              </a:spcAft>
              <a:buChar char="»"/>
              <a:defRPr sz="1400">
                <a:solidFill>
                  <a:srgbClr val="003082"/>
                </a:solidFill>
                <a:latin typeface="+mn-lt"/>
              </a:defRPr>
            </a:lvl7pPr>
            <a:lvl8pPr marL="3429000" indent="-228600" algn="l" rtl="0" fontAlgn="base">
              <a:spcBef>
                <a:spcPct val="20000"/>
              </a:spcBef>
              <a:spcAft>
                <a:spcPct val="0"/>
              </a:spcAft>
              <a:buChar char="»"/>
              <a:defRPr sz="1400">
                <a:solidFill>
                  <a:srgbClr val="003082"/>
                </a:solidFill>
                <a:latin typeface="+mn-lt"/>
              </a:defRPr>
            </a:lvl8pPr>
            <a:lvl9pPr marL="3886200" indent="-228600" algn="l" rtl="0" fontAlgn="base">
              <a:spcBef>
                <a:spcPct val="20000"/>
              </a:spcBef>
              <a:spcAft>
                <a:spcPct val="0"/>
              </a:spcAft>
              <a:buChar char="»"/>
              <a:defRPr sz="1400">
                <a:solidFill>
                  <a:srgbClr val="003082"/>
                </a:solidFill>
                <a:latin typeface="+mn-lt"/>
              </a:defRPr>
            </a:lvl9pPr>
          </a:lstStyle>
          <a:p>
            <a:r>
              <a:rPr lang="en-GB" sz="2800" dirty="0" smtClean="0">
                <a:latin typeface="Arial"/>
                <a:ea typeface="ＭＳ Ｐゴシック" charset="0"/>
                <a:cs typeface="Arial"/>
              </a:rPr>
              <a:t>There are no fire drills scheduled</a:t>
            </a:r>
          </a:p>
          <a:p>
            <a:r>
              <a:rPr lang="en-GB" sz="2800" dirty="0">
                <a:latin typeface="Arial"/>
                <a:ea typeface="ＭＳ Ｐゴシック" charset="0"/>
                <a:cs typeface="Arial"/>
              </a:rPr>
              <a:t>There are no rules – well </a:t>
            </a:r>
            <a:r>
              <a:rPr lang="ja-JP" altLang="en-GB" sz="2800" dirty="0">
                <a:latin typeface="Arial"/>
                <a:ea typeface="ＭＳ Ｐゴシック" charset="0"/>
                <a:cs typeface="Arial"/>
              </a:rPr>
              <a:t>“</a:t>
            </a:r>
            <a:r>
              <a:rPr lang="en-GB" altLang="ja-JP" sz="2800" dirty="0">
                <a:latin typeface="Arial"/>
                <a:ea typeface="ＭＳ Ｐゴシック" charset="0"/>
                <a:cs typeface="Arial"/>
              </a:rPr>
              <a:t>Chatham House</a:t>
            </a:r>
            <a:r>
              <a:rPr lang="ja-JP" altLang="en-GB" sz="2800" dirty="0">
                <a:latin typeface="Arial"/>
                <a:ea typeface="ＭＳ Ｐゴシック" charset="0"/>
                <a:cs typeface="Arial"/>
              </a:rPr>
              <a:t>”</a:t>
            </a:r>
            <a:endParaRPr lang="en-GB" altLang="ja-JP" sz="2800" dirty="0">
              <a:latin typeface="Arial"/>
              <a:ea typeface="ＭＳ Ｐゴシック" charset="0"/>
              <a:cs typeface="Arial"/>
            </a:endParaRPr>
          </a:p>
          <a:p>
            <a:r>
              <a:rPr lang="en-GB" sz="2800" dirty="0">
                <a:latin typeface="Arial"/>
                <a:ea typeface="ＭＳ Ｐゴシック" charset="0"/>
                <a:cs typeface="Arial"/>
              </a:rPr>
              <a:t>Questions welcome through each session, </a:t>
            </a:r>
            <a:r>
              <a:rPr lang="en-GB" sz="2800" dirty="0" smtClean="0">
                <a:latin typeface="Arial"/>
                <a:ea typeface="ＭＳ Ｐゴシック" charset="0"/>
                <a:cs typeface="Arial"/>
              </a:rPr>
              <a:t>don</a:t>
            </a:r>
            <a:r>
              <a:rPr lang="ja-JP" altLang="en-GB" sz="2800" dirty="0" smtClean="0">
                <a:latin typeface="Arial"/>
                <a:ea typeface="ＭＳ Ｐゴシック" charset="0"/>
                <a:cs typeface="Arial"/>
              </a:rPr>
              <a:t>’</a:t>
            </a:r>
            <a:r>
              <a:rPr lang="en-GB" altLang="ja-JP" sz="2800" dirty="0" smtClean="0">
                <a:latin typeface="Arial"/>
                <a:ea typeface="ＭＳ Ｐゴシック" charset="0"/>
                <a:cs typeface="Arial"/>
              </a:rPr>
              <a:t>t </a:t>
            </a:r>
            <a:r>
              <a:rPr lang="en-GB" altLang="ja-JP" sz="2800" dirty="0">
                <a:latin typeface="Arial"/>
                <a:ea typeface="ＭＳ Ｐゴシック" charset="0"/>
                <a:cs typeface="Arial"/>
              </a:rPr>
              <a:t>be shy</a:t>
            </a:r>
          </a:p>
          <a:p>
            <a:r>
              <a:rPr lang="en-GB" sz="2800" dirty="0">
                <a:latin typeface="Arial"/>
                <a:ea typeface="ＭＳ Ｐゴシック" charset="0"/>
                <a:cs typeface="Arial"/>
              </a:rPr>
              <a:t>No need to put your hand up, it’s not school</a:t>
            </a:r>
            <a:r>
              <a:rPr lang="en-GB" sz="2800" dirty="0" smtClean="0">
                <a:latin typeface="Arial"/>
                <a:ea typeface="ＭＳ Ｐゴシック" charset="0"/>
                <a:cs typeface="Arial"/>
              </a:rPr>
              <a:t>!</a:t>
            </a:r>
          </a:p>
          <a:p>
            <a:r>
              <a:rPr lang="en-GB" sz="2800" dirty="0" smtClean="0">
                <a:latin typeface="Arial"/>
                <a:ea typeface="ＭＳ Ｐゴシック" charset="0"/>
                <a:cs typeface="Arial"/>
              </a:rPr>
              <a:t>It’s a “workshop” not a series of “lectures”</a:t>
            </a:r>
            <a:endParaRPr lang="en-US" sz="2800" dirty="0">
              <a:latin typeface="Arial"/>
              <a:ea typeface="ＭＳ Ｐゴシック" charset="0"/>
              <a:cs typeface="Arial"/>
            </a:endParaRPr>
          </a:p>
          <a:p>
            <a:endParaRPr lang="en-US" dirty="0">
              <a:latin typeface="Arial"/>
              <a:ea typeface="ＭＳ Ｐゴシック" charset="0"/>
              <a:cs typeface="Arial"/>
            </a:endParaRPr>
          </a:p>
        </p:txBody>
      </p:sp>
      <p:pic>
        <p:nvPicPr>
          <p:cNvPr id="5" name="Picture 3" descr="iStock_000002099884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4437112"/>
            <a:ext cx="2555776" cy="182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562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 – Marketing Stream</a:t>
            </a:r>
            <a:endParaRPr lang="en-US" dirty="0"/>
          </a:p>
        </p:txBody>
      </p:sp>
      <p:sp>
        <p:nvSpPr>
          <p:cNvPr id="5" name="Rectangle 4"/>
          <p:cNvSpPr/>
          <p:nvPr/>
        </p:nvSpPr>
        <p:spPr>
          <a:xfrm>
            <a:off x="251520" y="889317"/>
            <a:ext cx="8712968" cy="5847754"/>
          </a:xfrm>
          <a:prstGeom prst="rect">
            <a:avLst/>
          </a:prstGeom>
        </p:spPr>
        <p:txBody>
          <a:bodyPr wrap="square">
            <a:spAutoFit/>
          </a:bodyPr>
          <a:lstStyle/>
          <a:p>
            <a:pPr marL="2692400" indent="-2692400">
              <a:buNone/>
            </a:pPr>
            <a:r>
              <a:rPr lang="en-US" sz="2200" dirty="0" smtClean="0">
                <a:solidFill>
                  <a:schemeClr val="tx1"/>
                </a:solidFill>
              </a:rPr>
              <a:t>09:30 – </a:t>
            </a:r>
            <a:r>
              <a:rPr lang="en-US" sz="2200" dirty="0">
                <a:solidFill>
                  <a:schemeClr val="tx1"/>
                </a:solidFill>
              </a:rPr>
              <a:t>10</a:t>
            </a:r>
            <a:r>
              <a:rPr lang="en-US" sz="2200" dirty="0" smtClean="0">
                <a:solidFill>
                  <a:schemeClr val="tx1"/>
                </a:solidFill>
              </a:rPr>
              <a:t>:15</a:t>
            </a:r>
            <a:r>
              <a:rPr lang="en-US" sz="2200" dirty="0">
                <a:solidFill>
                  <a:schemeClr val="tx1"/>
                </a:solidFill>
              </a:rPr>
              <a:t>	</a:t>
            </a:r>
            <a:r>
              <a:rPr lang="en-US" sz="2200" dirty="0" smtClean="0">
                <a:solidFill>
                  <a:schemeClr val="tx1"/>
                </a:solidFill>
              </a:rPr>
              <a:t>What do you want out of today?</a:t>
            </a:r>
            <a:endParaRPr lang="en-US" sz="2200" dirty="0">
              <a:solidFill>
                <a:schemeClr val="tx1"/>
              </a:solidFill>
            </a:endParaRPr>
          </a:p>
          <a:p>
            <a:pPr marL="2692400" indent="-2692400">
              <a:buNone/>
            </a:pPr>
            <a:r>
              <a:rPr lang="en-US" sz="2200" dirty="0">
                <a:solidFill>
                  <a:schemeClr val="tx1"/>
                </a:solidFill>
              </a:rPr>
              <a:t>10</a:t>
            </a:r>
            <a:r>
              <a:rPr lang="en-US" sz="2200" dirty="0" smtClean="0">
                <a:solidFill>
                  <a:schemeClr val="tx1"/>
                </a:solidFill>
              </a:rPr>
              <a:t>:15 – 11:00</a:t>
            </a:r>
            <a:r>
              <a:rPr lang="en-US" sz="2200" dirty="0">
                <a:solidFill>
                  <a:schemeClr val="tx1"/>
                </a:solidFill>
              </a:rPr>
              <a:t>	</a:t>
            </a:r>
            <a:r>
              <a:rPr lang="en-US" sz="2200" dirty="0" smtClean="0">
                <a:solidFill>
                  <a:schemeClr val="tx1"/>
                </a:solidFill>
              </a:rPr>
              <a:t>Building Relationships in a Digital World</a:t>
            </a:r>
            <a:endParaRPr lang="en-US" sz="2200" dirty="0">
              <a:solidFill>
                <a:schemeClr val="tx1"/>
              </a:solidFill>
            </a:endParaRPr>
          </a:p>
          <a:p>
            <a:pPr marL="2692400" indent="-2692400">
              <a:buNone/>
            </a:pPr>
            <a:r>
              <a:rPr lang="en-US" sz="2200" dirty="0" smtClean="0">
                <a:solidFill>
                  <a:schemeClr val="tx1"/>
                </a:solidFill>
              </a:rPr>
              <a:t>11:00 - 11:30</a:t>
            </a:r>
            <a:r>
              <a:rPr lang="en-US" sz="2200" dirty="0">
                <a:solidFill>
                  <a:schemeClr val="tx1"/>
                </a:solidFill>
              </a:rPr>
              <a:t>	Break	</a:t>
            </a:r>
          </a:p>
          <a:p>
            <a:pPr marL="2692400" indent="-2692400">
              <a:buNone/>
            </a:pPr>
            <a:r>
              <a:rPr lang="de-DE" sz="2200" dirty="0">
                <a:solidFill>
                  <a:schemeClr val="tx1"/>
                </a:solidFill>
              </a:rPr>
              <a:t>11</a:t>
            </a:r>
            <a:r>
              <a:rPr lang="de-DE" sz="2200" dirty="0" smtClean="0">
                <a:solidFill>
                  <a:schemeClr val="tx1"/>
                </a:solidFill>
              </a:rPr>
              <a:t>:30 – 13:00</a:t>
            </a:r>
            <a:r>
              <a:rPr lang="de-DE" sz="2200" dirty="0">
                <a:solidFill>
                  <a:schemeClr val="tx1"/>
                </a:solidFill>
              </a:rPr>
              <a:t>	</a:t>
            </a:r>
            <a:r>
              <a:rPr lang="de-DE" sz="2200" dirty="0" smtClean="0">
                <a:solidFill>
                  <a:schemeClr val="tx1"/>
                </a:solidFill>
              </a:rPr>
              <a:t>Marketing Mix in a Digital World</a:t>
            </a:r>
            <a:br>
              <a:rPr lang="de-DE" sz="2200" dirty="0" smtClean="0">
                <a:solidFill>
                  <a:schemeClr val="tx1"/>
                </a:solidFill>
              </a:rPr>
            </a:br>
            <a:r>
              <a:rPr lang="de-DE" sz="2200" dirty="0" smtClean="0">
                <a:solidFill>
                  <a:schemeClr val="tx1"/>
                </a:solidFill>
              </a:rPr>
              <a:t>Lead Gen &amp; Marketing Efficiency</a:t>
            </a:r>
            <a:endParaRPr lang="de-DE" sz="2200" dirty="0">
              <a:solidFill>
                <a:schemeClr val="tx1"/>
              </a:solidFill>
            </a:endParaRPr>
          </a:p>
          <a:p>
            <a:pPr marL="2692400" indent="-2692400">
              <a:buNone/>
            </a:pPr>
            <a:r>
              <a:rPr lang="de-DE" sz="2200" dirty="0" smtClean="0">
                <a:solidFill>
                  <a:schemeClr val="tx1"/>
                </a:solidFill>
              </a:rPr>
              <a:t>13:00 – 14:00</a:t>
            </a:r>
            <a:r>
              <a:rPr lang="de-DE" sz="2200" dirty="0">
                <a:solidFill>
                  <a:schemeClr val="tx1"/>
                </a:solidFill>
              </a:rPr>
              <a:t>	Lunch	</a:t>
            </a:r>
          </a:p>
          <a:p>
            <a:pPr marL="2692400" indent="-2692400">
              <a:buNone/>
            </a:pPr>
            <a:r>
              <a:rPr lang="de-DE" sz="2200" dirty="0" smtClean="0">
                <a:solidFill>
                  <a:schemeClr val="tx1"/>
                </a:solidFill>
              </a:rPr>
              <a:t>14:00 – 14:30	</a:t>
            </a:r>
            <a:r>
              <a:rPr lang="de-DE" sz="2200" dirty="0" err="1" smtClean="0">
                <a:solidFill>
                  <a:schemeClr val="tx1"/>
                </a:solidFill>
              </a:rPr>
              <a:t>Increasing</a:t>
            </a:r>
            <a:r>
              <a:rPr lang="de-DE" sz="2200" dirty="0" smtClean="0">
                <a:solidFill>
                  <a:schemeClr val="tx1"/>
                </a:solidFill>
              </a:rPr>
              <a:t> </a:t>
            </a:r>
            <a:r>
              <a:rPr lang="de-DE" sz="2200" dirty="0" err="1" smtClean="0">
                <a:solidFill>
                  <a:schemeClr val="tx1"/>
                </a:solidFill>
              </a:rPr>
              <a:t>profits</a:t>
            </a:r>
            <a:r>
              <a:rPr lang="de-DE" sz="2200" dirty="0" smtClean="0">
                <a:solidFill>
                  <a:schemeClr val="tx1"/>
                </a:solidFill>
              </a:rPr>
              <a:t> </a:t>
            </a:r>
            <a:r>
              <a:rPr lang="de-DE" sz="2200" dirty="0" err="1" smtClean="0">
                <a:solidFill>
                  <a:schemeClr val="tx1"/>
                </a:solidFill>
              </a:rPr>
              <a:t>through</a:t>
            </a:r>
            <a:r>
              <a:rPr lang="de-DE" sz="2200" dirty="0" smtClean="0">
                <a:solidFill>
                  <a:schemeClr val="tx1"/>
                </a:solidFill>
              </a:rPr>
              <a:t> </a:t>
            </a:r>
            <a:r>
              <a:rPr lang="de-DE" sz="2200" dirty="0" err="1" smtClean="0">
                <a:solidFill>
                  <a:schemeClr val="tx1"/>
                </a:solidFill>
              </a:rPr>
              <a:t>client</a:t>
            </a:r>
            <a:r>
              <a:rPr lang="de-DE" sz="2200" dirty="0" smtClean="0">
                <a:solidFill>
                  <a:schemeClr val="tx1"/>
                </a:solidFill>
              </a:rPr>
              <a:t> </a:t>
            </a:r>
            <a:r>
              <a:rPr lang="de-DE" sz="2200" dirty="0" err="1" smtClean="0">
                <a:solidFill>
                  <a:schemeClr val="tx1"/>
                </a:solidFill>
              </a:rPr>
              <a:t>feedback</a:t>
            </a:r>
            <a:endParaRPr lang="de-DE" sz="2200" dirty="0" smtClean="0">
              <a:solidFill>
                <a:schemeClr val="tx1"/>
              </a:solidFill>
            </a:endParaRPr>
          </a:p>
          <a:p>
            <a:pPr marL="2692400" indent="-2692400">
              <a:buNone/>
            </a:pPr>
            <a:r>
              <a:rPr lang="de-DE" sz="2200" dirty="0" smtClean="0">
                <a:solidFill>
                  <a:schemeClr val="tx1"/>
                </a:solidFill>
              </a:rPr>
              <a:t>14:30 – 3:15</a:t>
            </a:r>
            <a:r>
              <a:rPr lang="de-DE" sz="2200" dirty="0">
                <a:solidFill>
                  <a:schemeClr val="tx1"/>
                </a:solidFill>
              </a:rPr>
              <a:t>	</a:t>
            </a:r>
            <a:r>
              <a:rPr lang="de-DE" sz="2200" dirty="0" smtClean="0">
                <a:solidFill>
                  <a:schemeClr val="tx1"/>
                </a:solidFill>
              </a:rPr>
              <a:t>Understanding </a:t>
            </a:r>
            <a:r>
              <a:rPr lang="de-DE" sz="2200" dirty="0" err="1" smtClean="0">
                <a:solidFill>
                  <a:schemeClr val="tx1"/>
                </a:solidFill>
              </a:rPr>
              <a:t>How</a:t>
            </a:r>
            <a:r>
              <a:rPr lang="de-DE" sz="2200" dirty="0" smtClean="0">
                <a:solidFill>
                  <a:schemeClr val="tx1"/>
                </a:solidFill>
              </a:rPr>
              <a:t> </a:t>
            </a:r>
            <a:r>
              <a:rPr lang="de-DE" sz="2200" dirty="0" err="1" smtClean="0">
                <a:solidFill>
                  <a:schemeClr val="tx1"/>
                </a:solidFill>
              </a:rPr>
              <a:t>Your</a:t>
            </a:r>
            <a:r>
              <a:rPr lang="de-DE" sz="2200" dirty="0" smtClean="0">
                <a:solidFill>
                  <a:schemeClr val="tx1"/>
                </a:solidFill>
              </a:rPr>
              <a:t> Website </a:t>
            </a:r>
            <a:r>
              <a:rPr lang="de-DE" sz="2200" dirty="0" err="1" smtClean="0">
                <a:solidFill>
                  <a:schemeClr val="tx1"/>
                </a:solidFill>
              </a:rPr>
              <a:t>can</a:t>
            </a:r>
            <a:r>
              <a:rPr lang="de-DE" sz="2200" dirty="0" smtClean="0">
                <a:solidFill>
                  <a:schemeClr val="tx1"/>
                </a:solidFill>
              </a:rPr>
              <a:t> </a:t>
            </a:r>
            <a:r>
              <a:rPr lang="de-DE" sz="2200" dirty="0" err="1" smtClean="0">
                <a:solidFill>
                  <a:schemeClr val="tx1"/>
                </a:solidFill>
              </a:rPr>
              <a:t>be</a:t>
            </a:r>
            <a:r>
              <a:rPr lang="de-DE" sz="2200" dirty="0" smtClean="0">
                <a:solidFill>
                  <a:schemeClr val="tx1"/>
                </a:solidFill>
              </a:rPr>
              <a:t> </a:t>
            </a:r>
            <a:r>
              <a:rPr lang="de-DE" sz="2200" dirty="0" err="1" smtClean="0">
                <a:solidFill>
                  <a:schemeClr val="tx1"/>
                </a:solidFill>
              </a:rPr>
              <a:t>Improved</a:t>
            </a:r>
            <a:endParaRPr lang="de-DE" sz="2200" dirty="0">
              <a:solidFill>
                <a:schemeClr val="tx1"/>
              </a:solidFill>
            </a:endParaRPr>
          </a:p>
          <a:p>
            <a:pPr marL="2692400" indent="-2692400">
              <a:buNone/>
            </a:pPr>
            <a:r>
              <a:rPr lang="en-US" sz="2200" dirty="0">
                <a:solidFill>
                  <a:schemeClr val="tx1"/>
                </a:solidFill>
              </a:rPr>
              <a:t>15:15 </a:t>
            </a:r>
            <a:r>
              <a:rPr lang="de-DE" sz="2200" dirty="0">
                <a:solidFill>
                  <a:schemeClr val="tx1"/>
                </a:solidFill>
              </a:rPr>
              <a:t>–</a:t>
            </a:r>
            <a:r>
              <a:rPr lang="en-US" sz="2200" dirty="0" smtClean="0">
                <a:solidFill>
                  <a:schemeClr val="tx1"/>
                </a:solidFill>
              </a:rPr>
              <a:t> 15:</a:t>
            </a:r>
            <a:r>
              <a:rPr lang="en-US" sz="2200" dirty="0">
                <a:solidFill>
                  <a:schemeClr val="tx1"/>
                </a:solidFill>
              </a:rPr>
              <a:t>45	</a:t>
            </a:r>
            <a:r>
              <a:rPr lang="en-US" sz="2200" dirty="0" smtClean="0">
                <a:solidFill>
                  <a:schemeClr val="tx1"/>
                </a:solidFill>
              </a:rPr>
              <a:t>Break</a:t>
            </a:r>
            <a:endParaRPr lang="en-US" sz="2200" dirty="0">
              <a:solidFill>
                <a:schemeClr val="tx1"/>
              </a:solidFill>
            </a:endParaRPr>
          </a:p>
          <a:p>
            <a:pPr marL="2692400" indent="-2692400">
              <a:buNone/>
            </a:pPr>
            <a:r>
              <a:rPr lang="en-US" sz="2200" dirty="0" smtClean="0">
                <a:solidFill>
                  <a:schemeClr val="tx1"/>
                </a:solidFill>
              </a:rPr>
              <a:t>15:</a:t>
            </a:r>
            <a:r>
              <a:rPr lang="en-US" sz="2200">
                <a:solidFill>
                  <a:schemeClr val="tx1"/>
                </a:solidFill>
              </a:rPr>
              <a:t>4</a:t>
            </a:r>
            <a:r>
              <a:rPr lang="en-US" sz="2200" smtClean="0">
                <a:solidFill>
                  <a:schemeClr val="tx1"/>
                </a:solidFill>
              </a:rPr>
              <a:t>5 – </a:t>
            </a:r>
            <a:r>
              <a:rPr lang="de-DE" sz="2200" smtClean="0">
                <a:solidFill>
                  <a:schemeClr val="tx1"/>
                </a:solidFill>
              </a:rPr>
              <a:t>16</a:t>
            </a:r>
            <a:r>
              <a:rPr lang="de-DE" sz="2200" dirty="0" smtClean="0">
                <a:solidFill>
                  <a:schemeClr val="tx1"/>
                </a:solidFill>
              </a:rPr>
              <a:t>:15	</a:t>
            </a:r>
            <a:r>
              <a:rPr lang="de-DE" sz="2200" dirty="0" err="1" smtClean="0">
                <a:solidFill>
                  <a:schemeClr val="tx1"/>
                </a:solidFill>
              </a:rPr>
              <a:t>Questions</a:t>
            </a:r>
            <a:r>
              <a:rPr lang="de-DE" sz="2200" dirty="0" smtClean="0">
                <a:solidFill>
                  <a:schemeClr val="tx1"/>
                </a:solidFill>
              </a:rPr>
              <a:t>, </a:t>
            </a:r>
            <a:r>
              <a:rPr lang="de-DE" sz="2200" dirty="0" err="1" smtClean="0">
                <a:solidFill>
                  <a:schemeClr val="tx1"/>
                </a:solidFill>
              </a:rPr>
              <a:t>Questions</a:t>
            </a:r>
            <a:r>
              <a:rPr lang="de-DE" sz="2200" dirty="0" smtClean="0">
                <a:solidFill>
                  <a:schemeClr val="tx1"/>
                </a:solidFill>
              </a:rPr>
              <a:t>!</a:t>
            </a:r>
          </a:p>
          <a:p>
            <a:pPr marL="2692400" indent="-2692400">
              <a:buNone/>
            </a:pPr>
            <a:r>
              <a:rPr lang="de-DE" sz="2200" dirty="0">
                <a:solidFill>
                  <a:schemeClr val="tx1"/>
                </a:solidFill>
              </a:rPr>
              <a:t>16:15 – 16:45	</a:t>
            </a:r>
            <a:r>
              <a:rPr lang="de-DE" sz="2200" dirty="0" err="1">
                <a:solidFill>
                  <a:schemeClr val="tx1"/>
                </a:solidFill>
              </a:rPr>
              <a:t>Plenary</a:t>
            </a:r>
            <a:r>
              <a:rPr lang="de-DE" sz="2200" dirty="0">
                <a:solidFill>
                  <a:schemeClr val="tx1"/>
                </a:solidFill>
              </a:rPr>
              <a:t> Session – </a:t>
            </a:r>
            <a:r>
              <a:rPr lang="de-DE" sz="2200" dirty="0" err="1">
                <a:solidFill>
                  <a:schemeClr val="tx1"/>
                </a:solidFill>
              </a:rPr>
              <a:t>What</a:t>
            </a:r>
            <a:r>
              <a:rPr lang="de-DE" sz="2200" dirty="0">
                <a:solidFill>
                  <a:schemeClr val="tx1"/>
                </a:solidFill>
              </a:rPr>
              <a:t> </a:t>
            </a:r>
            <a:r>
              <a:rPr lang="de-DE" sz="2200" dirty="0" err="1">
                <a:solidFill>
                  <a:schemeClr val="tx1"/>
                </a:solidFill>
              </a:rPr>
              <a:t>did</a:t>
            </a:r>
            <a:r>
              <a:rPr lang="de-DE" sz="2200" dirty="0">
                <a:solidFill>
                  <a:schemeClr val="tx1"/>
                </a:solidFill>
              </a:rPr>
              <a:t> </a:t>
            </a:r>
            <a:r>
              <a:rPr lang="de-DE" sz="2200" dirty="0" err="1">
                <a:solidFill>
                  <a:schemeClr val="tx1"/>
                </a:solidFill>
              </a:rPr>
              <a:t>each</a:t>
            </a:r>
            <a:r>
              <a:rPr lang="de-DE" sz="2200" dirty="0">
                <a:solidFill>
                  <a:schemeClr val="tx1"/>
                </a:solidFill>
              </a:rPr>
              <a:t> </a:t>
            </a:r>
            <a:r>
              <a:rPr lang="de-DE" sz="2200" dirty="0" err="1">
                <a:solidFill>
                  <a:schemeClr val="tx1"/>
                </a:solidFill>
              </a:rPr>
              <a:t>stream</a:t>
            </a:r>
            <a:r>
              <a:rPr lang="de-DE" sz="2200" dirty="0">
                <a:solidFill>
                  <a:schemeClr val="tx1"/>
                </a:solidFill>
              </a:rPr>
              <a:t> </a:t>
            </a:r>
            <a:r>
              <a:rPr lang="de-DE" sz="2200" dirty="0" err="1">
                <a:solidFill>
                  <a:schemeClr val="tx1"/>
                </a:solidFill>
              </a:rPr>
              <a:t>learn</a:t>
            </a:r>
            <a:r>
              <a:rPr lang="de-DE" sz="2200" dirty="0">
                <a:solidFill>
                  <a:schemeClr val="tx1"/>
                </a:solidFill>
              </a:rPr>
              <a:t>?</a:t>
            </a:r>
          </a:p>
          <a:p>
            <a:pPr marL="2692400" indent="-2692400">
              <a:buNone/>
            </a:pPr>
            <a:endParaRPr lang="de-DE" sz="2200" dirty="0">
              <a:solidFill>
                <a:schemeClr val="tx1"/>
              </a:solidFill>
            </a:endParaRPr>
          </a:p>
        </p:txBody>
      </p:sp>
    </p:spTree>
    <p:extLst>
      <p:ext uri="{BB962C8B-B14F-4D97-AF65-F5344CB8AC3E}">
        <p14:creationId xmlns:p14="http://schemas.microsoft.com/office/powerpoint/2010/main" val="6281244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 – Fee Earner Stream</a:t>
            </a:r>
            <a:endParaRPr lang="en-US" dirty="0"/>
          </a:p>
        </p:txBody>
      </p:sp>
      <p:sp>
        <p:nvSpPr>
          <p:cNvPr id="5" name="Rectangle 4"/>
          <p:cNvSpPr/>
          <p:nvPr/>
        </p:nvSpPr>
        <p:spPr>
          <a:xfrm>
            <a:off x="251520" y="889317"/>
            <a:ext cx="8676456" cy="5170645"/>
          </a:xfrm>
          <a:prstGeom prst="rect">
            <a:avLst/>
          </a:prstGeom>
        </p:spPr>
        <p:txBody>
          <a:bodyPr wrap="square">
            <a:spAutoFit/>
          </a:bodyPr>
          <a:lstStyle/>
          <a:p>
            <a:pPr marL="2692400" indent="-2692400">
              <a:buNone/>
            </a:pPr>
            <a:r>
              <a:rPr lang="en-US" sz="2200" dirty="0" smtClean="0">
                <a:solidFill>
                  <a:schemeClr val="tx1"/>
                </a:solidFill>
              </a:rPr>
              <a:t>09:30 – </a:t>
            </a:r>
            <a:r>
              <a:rPr lang="en-US" sz="2200" dirty="0">
                <a:solidFill>
                  <a:schemeClr val="tx1"/>
                </a:solidFill>
              </a:rPr>
              <a:t>10</a:t>
            </a:r>
            <a:r>
              <a:rPr lang="en-US" sz="2200" dirty="0" smtClean="0">
                <a:solidFill>
                  <a:schemeClr val="tx1"/>
                </a:solidFill>
              </a:rPr>
              <a:t>:15</a:t>
            </a:r>
            <a:r>
              <a:rPr lang="en-US" sz="2200" dirty="0">
                <a:solidFill>
                  <a:schemeClr val="tx1"/>
                </a:solidFill>
              </a:rPr>
              <a:t>	</a:t>
            </a:r>
            <a:r>
              <a:rPr lang="en-US" sz="2200" dirty="0" smtClean="0">
                <a:solidFill>
                  <a:schemeClr val="tx1"/>
                </a:solidFill>
              </a:rPr>
              <a:t>What do you want out of today?</a:t>
            </a:r>
            <a:endParaRPr lang="en-US" sz="2200" dirty="0">
              <a:solidFill>
                <a:schemeClr val="tx1"/>
              </a:solidFill>
            </a:endParaRPr>
          </a:p>
          <a:p>
            <a:pPr marL="2692400" indent="-2692400">
              <a:buNone/>
            </a:pPr>
            <a:r>
              <a:rPr lang="en-US" sz="2200" dirty="0">
                <a:solidFill>
                  <a:schemeClr val="tx1"/>
                </a:solidFill>
              </a:rPr>
              <a:t>10</a:t>
            </a:r>
            <a:r>
              <a:rPr lang="en-US" sz="2200" dirty="0" smtClean="0">
                <a:solidFill>
                  <a:schemeClr val="tx1"/>
                </a:solidFill>
              </a:rPr>
              <a:t>:15 – 11:00</a:t>
            </a:r>
            <a:r>
              <a:rPr lang="en-US" sz="2200" dirty="0">
                <a:solidFill>
                  <a:schemeClr val="tx1"/>
                </a:solidFill>
              </a:rPr>
              <a:t>	</a:t>
            </a:r>
            <a:r>
              <a:rPr lang="en-US" sz="2200" dirty="0" smtClean="0">
                <a:solidFill>
                  <a:schemeClr val="tx1"/>
                </a:solidFill>
              </a:rPr>
              <a:t>The </a:t>
            </a:r>
            <a:r>
              <a:rPr lang="de-DE" sz="2200" dirty="0" smtClean="0">
                <a:solidFill>
                  <a:schemeClr val="tx1"/>
                </a:solidFill>
              </a:rPr>
              <a:t>Marketing </a:t>
            </a:r>
            <a:r>
              <a:rPr lang="de-DE" sz="2200" dirty="0">
                <a:solidFill>
                  <a:schemeClr val="tx1"/>
                </a:solidFill>
              </a:rPr>
              <a:t>Mix in a Digital World</a:t>
            </a:r>
            <a:endParaRPr lang="en-US" sz="2200" dirty="0">
              <a:solidFill>
                <a:schemeClr val="tx1"/>
              </a:solidFill>
            </a:endParaRPr>
          </a:p>
          <a:p>
            <a:pPr marL="2692400" indent="-2692400">
              <a:buNone/>
            </a:pPr>
            <a:r>
              <a:rPr lang="en-US" sz="2200" dirty="0" smtClean="0">
                <a:solidFill>
                  <a:schemeClr val="tx1"/>
                </a:solidFill>
              </a:rPr>
              <a:t>11:00 - 11:30</a:t>
            </a:r>
            <a:r>
              <a:rPr lang="en-US" sz="2200" dirty="0">
                <a:solidFill>
                  <a:schemeClr val="tx1"/>
                </a:solidFill>
              </a:rPr>
              <a:t>	Break	</a:t>
            </a:r>
          </a:p>
          <a:p>
            <a:pPr marL="2692400" indent="-2692400">
              <a:buNone/>
            </a:pPr>
            <a:r>
              <a:rPr lang="de-DE" sz="2200" dirty="0">
                <a:solidFill>
                  <a:schemeClr val="tx1"/>
                </a:solidFill>
              </a:rPr>
              <a:t>11</a:t>
            </a:r>
            <a:r>
              <a:rPr lang="de-DE" sz="2200" dirty="0" smtClean="0">
                <a:solidFill>
                  <a:schemeClr val="tx1"/>
                </a:solidFill>
              </a:rPr>
              <a:t>:30 – 12:15</a:t>
            </a:r>
            <a:r>
              <a:rPr lang="de-DE" sz="2200" dirty="0">
                <a:solidFill>
                  <a:schemeClr val="tx1"/>
                </a:solidFill>
              </a:rPr>
              <a:t>	</a:t>
            </a:r>
            <a:r>
              <a:rPr lang="de-DE" sz="2200" dirty="0" err="1">
                <a:solidFill>
                  <a:schemeClr val="tx1"/>
                </a:solidFill>
              </a:rPr>
              <a:t>Increasing</a:t>
            </a:r>
            <a:r>
              <a:rPr lang="de-DE" sz="2200" dirty="0">
                <a:solidFill>
                  <a:schemeClr val="tx1"/>
                </a:solidFill>
              </a:rPr>
              <a:t> </a:t>
            </a:r>
            <a:r>
              <a:rPr lang="de-DE" sz="2200" dirty="0" err="1">
                <a:solidFill>
                  <a:schemeClr val="tx1"/>
                </a:solidFill>
              </a:rPr>
              <a:t>profits</a:t>
            </a:r>
            <a:r>
              <a:rPr lang="de-DE" sz="2200" dirty="0">
                <a:solidFill>
                  <a:schemeClr val="tx1"/>
                </a:solidFill>
              </a:rPr>
              <a:t> </a:t>
            </a:r>
            <a:r>
              <a:rPr lang="de-DE" sz="2200" dirty="0" err="1">
                <a:solidFill>
                  <a:schemeClr val="tx1"/>
                </a:solidFill>
              </a:rPr>
              <a:t>through</a:t>
            </a:r>
            <a:r>
              <a:rPr lang="de-DE" sz="2200" dirty="0">
                <a:solidFill>
                  <a:schemeClr val="tx1"/>
                </a:solidFill>
              </a:rPr>
              <a:t> </a:t>
            </a:r>
            <a:r>
              <a:rPr lang="de-DE" sz="2200" dirty="0" err="1">
                <a:solidFill>
                  <a:schemeClr val="tx1"/>
                </a:solidFill>
              </a:rPr>
              <a:t>client</a:t>
            </a:r>
            <a:r>
              <a:rPr lang="de-DE" sz="2200" dirty="0">
                <a:solidFill>
                  <a:schemeClr val="tx1"/>
                </a:solidFill>
              </a:rPr>
              <a:t> </a:t>
            </a:r>
            <a:r>
              <a:rPr lang="de-DE" sz="2200" dirty="0" err="1" smtClean="0">
                <a:solidFill>
                  <a:schemeClr val="tx1"/>
                </a:solidFill>
              </a:rPr>
              <a:t>feedback</a:t>
            </a:r>
            <a:endParaRPr lang="de-DE" sz="2200" dirty="0" smtClean="0">
              <a:solidFill>
                <a:schemeClr val="tx1"/>
              </a:solidFill>
            </a:endParaRPr>
          </a:p>
          <a:p>
            <a:pPr marL="2692400" indent="-2692400">
              <a:buNone/>
            </a:pPr>
            <a:r>
              <a:rPr lang="de-DE" sz="2200" dirty="0" smtClean="0">
                <a:solidFill>
                  <a:schemeClr val="tx1"/>
                </a:solidFill>
              </a:rPr>
              <a:t>12:15 – 13:00	The Basics </a:t>
            </a:r>
            <a:r>
              <a:rPr lang="de-DE" sz="2200" dirty="0" err="1" smtClean="0">
                <a:solidFill>
                  <a:schemeClr val="tx1"/>
                </a:solidFill>
              </a:rPr>
              <a:t>of</a:t>
            </a:r>
            <a:r>
              <a:rPr lang="de-DE" sz="2200" dirty="0" smtClean="0">
                <a:solidFill>
                  <a:schemeClr val="tx1"/>
                </a:solidFill>
              </a:rPr>
              <a:t> Online Marketing</a:t>
            </a:r>
          </a:p>
          <a:p>
            <a:pPr marL="2692400" indent="-2692400">
              <a:buNone/>
            </a:pPr>
            <a:r>
              <a:rPr lang="de-DE" sz="2200" dirty="0" smtClean="0">
                <a:solidFill>
                  <a:schemeClr val="tx1"/>
                </a:solidFill>
              </a:rPr>
              <a:t>13:00 – 14:00</a:t>
            </a:r>
            <a:r>
              <a:rPr lang="de-DE" sz="2200" dirty="0">
                <a:solidFill>
                  <a:schemeClr val="tx1"/>
                </a:solidFill>
              </a:rPr>
              <a:t>	Lunch	</a:t>
            </a:r>
          </a:p>
          <a:p>
            <a:pPr marL="2692400" indent="-2692400">
              <a:buNone/>
            </a:pPr>
            <a:r>
              <a:rPr lang="de-DE" sz="2200" dirty="0" smtClean="0">
                <a:solidFill>
                  <a:schemeClr val="tx1"/>
                </a:solidFill>
              </a:rPr>
              <a:t>14:00 – 14:30	Can </a:t>
            </a:r>
            <a:r>
              <a:rPr lang="de-DE" sz="2200" dirty="0" err="1" smtClean="0">
                <a:solidFill>
                  <a:schemeClr val="tx1"/>
                </a:solidFill>
              </a:rPr>
              <a:t>Your</a:t>
            </a:r>
            <a:r>
              <a:rPr lang="de-DE" sz="2200" dirty="0" smtClean="0">
                <a:solidFill>
                  <a:schemeClr val="tx1"/>
                </a:solidFill>
              </a:rPr>
              <a:t> Website </a:t>
            </a:r>
            <a:r>
              <a:rPr lang="de-DE" sz="2200" dirty="0" err="1" smtClean="0">
                <a:solidFill>
                  <a:schemeClr val="tx1"/>
                </a:solidFill>
              </a:rPr>
              <a:t>Ever</a:t>
            </a:r>
            <a:r>
              <a:rPr lang="de-DE" sz="2200" dirty="0" smtClean="0">
                <a:solidFill>
                  <a:schemeClr val="tx1"/>
                </a:solidFill>
              </a:rPr>
              <a:t> </a:t>
            </a:r>
            <a:r>
              <a:rPr lang="de-DE" sz="2200" dirty="0" err="1" smtClean="0">
                <a:solidFill>
                  <a:schemeClr val="tx1"/>
                </a:solidFill>
              </a:rPr>
              <a:t>Be</a:t>
            </a:r>
            <a:r>
              <a:rPr lang="de-DE" sz="2200" dirty="0" smtClean="0">
                <a:solidFill>
                  <a:schemeClr val="tx1"/>
                </a:solidFill>
              </a:rPr>
              <a:t> </a:t>
            </a:r>
            <a:r>
              <a:rPr lang="de-DE" sz="2200" dirty="0" err="1" smtClean="0">
                <a:solidFill>
                  <a:schemeClr val="tx1"/>
                </a:solidFill>
              </a:rPr>
              <a:t>Good</a:t>
            </a:r>
            <a:r>
              <a:rPr lang="de-DE" sz="2200" dirty="0" smtClean="0">
                <a:solidFill>
                  <a:schemeClr val="tx1"/>
                </a:solidFill>
              </a:rPr>
              <a:t> </a:t>
            </a:r>
            <a:r>
              <a:rPr lang="de-DE" sz="2200" dirty="0" err="1" smtClean="0">
                <a:solidFill>
                  <a:schemeClr val="tx1"/>
                </a:solidFill>
              </a:rPr>
              <a:t>Enough</a:t>
            </a:r>
            <a:r>
              <a:rPr lang="de-DE" sz="2200" dirty="0" smtClean="0">
                <a:solidFill>
                  <a:schemeClr val="tx1"/>
                </a:solidFill>
              </a:rPr>
              <a:t>?</a:t>
            </a:r>
          </a:p>
          <a:p>
            <a:pPr marL="2692400" indent="-2692400">
              <a:buNone/>
            </a:pPr>
            <a:r>
              <a:rPr lang="de-DE" sz="2200" dirty="0" smtClean="0">
                <a:solidFill>
                  <a:schemeClr val="tx1"/>
                </a:solidFill>
              </a:rPr>
              <a:t>14:30 – 3:15</a:t>
            </a:r>
            <a:r>
              <a:rPr lang="de-DE" sz="2200" dirty="0">
                <a:solidFill>
                  <a:schemeClr val="tx1"/>
                </a:solidFill>
              </a:rPr>
              <a:t>	</a:t>
            </a:r>
            <a:r>
              <a:rPr lang="de-DE" sz="2200" dirty="0" err="1" smtClean="0">
                <a:solidFill>
                  <a:schemeClr val="tx1"/>
                </a:solidFill>
              </a:rPr>
              <a:t>What</a:t>
            </a:r>
            <a:r>
              <a:rPr lang="de-DE" sz="2200" dirty="0" smtClean="0">
                <a:solidFill>
                  <a:schemeClr val="tx1"/>
                </a:solidFill>
              </a:rPr>
              <a:t> </a:t>
            </a:r>
            <a:r>
              <a:rPr lang="de-DE" sz="2200" dirty="0" err="1" smtClean="0">
                <a:solidFill>
                  <a:schemeClr val="tx1"/>
                </a:solidFill>
              </a:rPr>
              <a:t>Is</a:t>
            </a:r>
            <a:r>
              <a:rPr lang="de-DE" sz="2200" dirty="0" smtClean="0">
                <a:solidFill>
                  <a:schemeClr val="tx1"/>
                </a:solidFill>
              </a:rPr>
              <a:t> All This </a:t>
            </a:r>
            <a:r>
              <a:rPr lang="de-DE" sz="2200" dirty="0" err="1" smtClean="0">
                <a:solidFill>
                  <a:schemeClr val="tx1"/>
                </a:solidFill>
              </a:rPr>
              <a:t>Social</a:t>
            </a:r>
            <a:r>
              <a:rPr lang="de-DE" sz="2200" dirty="0" smtClean="0">
                <a:solidFill>
                  <a:schemeClr val="tx1"/>
                </a:solidFill>
              </a:rPr>
              <a:t> Media </a:t>
            </a:r>
            <a:r>
              <a:rPr lang="de-DE" sz="2200" dirty="0" err="1" smtClean="0">
                <a:solidFill>
                  <a:schemeClr val="tx1"/>
                </a:solidFill>
              </a:rPr>
              <a:t>Malarkey</a:t>
            </a:r>
            <a:r>
              <a:rPr lang="de-DE" sz="2200" dirty="0" smtClean="0">
                <a:solidFill>
                  <a:schemeClr val="tx1"/>
                </a:solidFill>
              </a:rPr>
              <a:t>?</a:t>
            </a:r>
            <a:endParaRPr lang="de-DE" sz="2200" dirty="0">
              <a:solidFill>
                <a:schemeClr val="tx1"/>
              </a:solidFill>
            </a:endParaRPr>
          </a:p>
          <a:p>
            <a:pPr marL="2692400" indent="-2692400">
              <a:buNone/>
            </a:pPr>
            <a:r>
              <a:rPr lang="en-US" sz="2200" dirty="0">
                <a:solidFill>
                  <a:schemeClr val="tx1"/>
                </a:solidFill>
              </a:rPr>
              <a:t>15:15 </a:t>
            </a:r>
            <a:r>
              <a:rPr lang="de-DE" sz="2200" dirty="0">
                <a:solidFill>
                  <a:schemeClr val="tx1"/>
                </a:solidFill>
              </a:rPr>
              <a:t>–</a:t>
            </a:r>
            <a:r>
              <a:rPr lang="en-US" sz="2200" dirty="0" smtClean="0">
                <a:solidFill>
                  <a:schemeClr val="tx1"/>
                </a:solidFill>
              </a:rPr>
              <a:t> 15:</a:t>
            </a:r>
            <a:r>
              <a:rPr lang="en-US" sz="2200" dirty="0">
                <a:solidFill>
                  <a:schemeClr val="tx1"/>
                </a:solidFill>
              </a:rPr>
              <a:t>45	</a:t>
            </a:r>
            <a:r>
              <a:rPr lang="en-US" sz="2200" dirty="0" smtClean="0">
                <a:solidFill>
                  <a:schemeClr val="tx1"/>
                </a:solidFill>
              </a:rPr>
              <a:t>Break</a:t>
            </a:r>
            <a:endParaRPr lang="en-US" sz="2200" dirty="0">
              <a:solidFill>
                <a:schemeClr val="tx1"/>
              </a:solidFill>
            </a:endParaRPr>
          </a:p>
          <a:p>
            <a:pPr marL="2692400" indent="-2692400">
              <a:buNone/>
            </a:pPr>
            <a:r>
              <a:rPr lang="en-US" sz="2200" dirty="0" smtClean="0">
                <a:solidFill>
                  <a:schemeClr val="tx1"/>
                </a:solidFill>
              </a:rPr>
              <a:t>15:</a:t>
            </a:r>
            <a:r>
              <a:rPr lang="en-US" sz="2200" dirty="0">
                <a:solidFill>
                  <a:schemeClr val="tx1"/>
                </a:solidFill>
              </a:rPr>
              <a:t>4</a:t>
            </a:r>
            <a:r>
              <a:rPr lang="en-US" sz="2200" dirty="0" smtClean="0">
                <a:solidFill>
                  <a:schemeClr val="tx1"/>
                </a:solidFill>
              </a:rPr>
              <a:t>5 – </a:t>
            </a:r>
            <a:r>
              <a:rPr lang="de-DE" sz="2200" dirty="0" smtClean="0">
                <a:solidFill>
                  <a:schemeClr val="tx1"/>
                </a:solidFill>
              </a:rPr>
              <a:t>16:15	Internal </a:t>
            </a:r>
            <a:r>
              <a:rPr lang="de-DE" sz="2200" dirty="0" err="1" smtClean="0">
                <a:solidFill>
                  <a:schemeClr val="tx1"/>
                </a:solidFill>
              </a:rPr>
              <a:t>Processes</a:t>
            </a:r>
            <a:endParaRPr lang="de-DE" sz="2200" dirty="0" smtClean="0">
              <a:solidFill>
                <a:schemeClr val="tx1"/>
              </a:solidFill>
            </a:endParaRPr>
          </a:p>
          <a:p>
            <a:pPr marL="2692400" indent="-2692400">
              <a:buNone/>
            </a:pPr>
            <a:r>
              <a:rPr lang="de-DE" sz="2200" dirty="0" smtClean="0">
                <a:solidFill>
                  <a:schemeClr val="tx1"/>
                </a:solidFill>
              </a:rPr>
              <a:t>16:15 – 16:45	</a:t>
            </a:r>
            <a:r>
              <a:rPr lang="de-DE" sz="2200" dirty="0" err="1" smtClean="0">
                <a:solidFill>
                  <a:schemeClr val="tx1"/>
                </a:solidFill>
              </a:rPr>
              <a:t>Plenary</a:t>
            </a:r>
            <a:r>
              <a:rPr lang="de-DE" sz="2200" dirty="0" smtClean="0">
                <a:solidFill>
                  <a:schemeClr val="tx1"/>
                </a:solidFill>
              </a:rPr>
              <a:t> Session – </a:t>
            </a:r>
            <a:r>
              <a:rPr lang="de-DE" sz="2200" dirty="0" err="1" smtClean="0">
                <a:solidFill>
                  <a:schemeClr val="tx1"/>
                </a:solidFill>
              </a:rPr>
              <a:t>What</a:t>
            </a:r>
            <a:r>
              <a:rPr lang="de-DE" sz="2200" dirty="0" smtClean="0">
                <a:solidFill>
                  <a:schemeClr val="tx1"/>
                </a:solidFill>
              </a:rPr>
              <a:t> </a:t>
            </a:r>
            <a:r>
              <a:rPr lang="de-DE" sz="2200" dirty="0" err="1" smtClean="0">
                <a:solidFill>
                  <a:schemeClr val="tx1"/>
                </a:solidFill>
              </a:rPr>
              <a:t>did</a:t>
            </a:r>
            <a:r>
              <a:rPr lang="de-DE" sz="2200" dirty="0" smtClean="0">
                <a:solidFill>
                  <a:schemeClr val="tx1"/>
                </a:solidFill>
              </a:rPr>
              <a:t> </a:t>
            </a:r>
            <a:r>
              <a:rPr lang="de-DE" sz="2200" dirty="0" err="1" smtClean="0">
                <a:solidFill>
                  <a:schemeClr val="tx1"/>
                </a:solidFill>
              </a:rPr>
              <a:t>each</a:t>
            </a:r>
            <a:r>
              <a:rPr lang="de-DE" sz="2200" dirty="0" smtClean="0">
                <a:solidFill>
                  <a:schemeClr val="tx1"/>
                </a:solidFill>
              </a:rPr>
              <a:t> </a:t>
            </a:r>
            <a:r>
              <a:rPr lang="de-DE" sz="2200" dirty="0" err="1" smtClean="0">
                <a:solidFill>
                  <a:schemeClr val="tx1"/>
                </a:solidFill>
              </a:rPr>
              <a:t>stream</a:t>
            </a:r>
            <a:r>
              <a:rPr lang="de-DE" sz="2200" dirty="0" smtClean="0">
                <a:solidFill>
                  <a:schemeClr val="tx1"/>
                </a:solidFill>
              </a:rPr>
              <a:t> </a:t>
            </a:r>
            <a:r>
              <a:rPr lang="de-DE" sz="2200" dirty="0" err="1" smtClean="0">
                <a:solidFill>
                  <a:schemeClr val="tx1"/>
                </a:solidFill>
              </a:rPr>
              <a:t>learn</a:t>
            </a:r>
            <a:r>
              <a:rPr lang="de-DE" sz="2200" dirty="0" smtClean="0">
                <a:solidFill>
                  <a:schemeClr val="tx1"/>
                </a:solidFill>
              </a:rPr>
              <a:t>?</a:t>
            </a:r>
            <a:endParaRPr lang="de-DE" sz="2200" dirty="0">
              <a:solidFill>
                <a:schemeClr val="tx1"/>
              </a:solidFill>
            </a:endParaRPr>
          </a:p>
        </p:txBody>
      </p:sp>
    </p:spTree>
    <p:extLst>
      <p:ext uri="{BB962C8B-B14F-4D97-AF65-F5344CB8AC3E}">
        <p14:creationId xmlns:p14="http://schemas.microsoft.com/office/powerpoint/2010/main" val="2053021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pic>
        <p:nvPicPr>
          <p:cNvPr id="5" name="Picture 4"/>
          <p:cNvPicPr>
            <a:picLocks noChangeAspect="1"/>
          </p:cNvPicPr>
          <p:nvPr/>
        </p:nvPicPr>
        <p:blipFill>
          <a:blip r:embed="rId2"/>
          <a:stretch>
            <a:fillRect/>
          </a:stretch>
        </p:blipFill>
        <p:spPr>
          <a:xfrm>
            <a:off x="683567" y="649473"/>
            <a:ext cx="7488833" cy="5634057"/>
          </a:xfrm>
          <a:prstGeom prst="rect">
            <a:avLst/>
          </a:prstGeom>
        </p:spPr>
      </p:pic>
    </p:spTree>
    <p:extLst>
      <p:ext uri="{BB962C8B-B14F-4D97-AF65-F5344CB8AC3E}">
        <p14:creationId xmlns:p14="http://schemas.microsoft.com/office/powerpoint/2010/main" val="764967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Ebbinghaus</a:t>
            </a:r>
            <a:r>
              <a:rPr lang="en-US" dirty="0" smtClean="0"/>
              <a:t> Effect</a:t>
            </a:r>
            <a:endParaRPr lang="en-US" dirty="0"/>
          </a:p>
        </p:txBody>
      </p:sp>
      <p:pic>
        <p:nvPicPr>
          <p:cNvPr id="4" name="Picture 3"/>
          <p:cNvPicPr>
            <a:picLocks noChangeAspect="1"/>
          </p:cNvPicPr>
          <p:nvPr/>
        </p:nvPicPr>
        <p:blipFill rotWithShape="1">
          <a:blip r:embed="rId2"/>
          <a:srcRect t="11712" r="3568" b="3088"/>
          <a:stretch/>
        </p:blipFill>
        <p:spPr>
          <a:xfrm>
            <a:off x="251520" y="1909152"/>
            <a:ext cx="7348160" cy="4328160"/>
          </a:xfrm>
          <a:prstGeom prst="rect">
            <a:avLst/>
          </a:prstGeom>
        </p:spPr>
      </p:pic>
      <p:sp>
        <p:nvSpPr>
          <p:cNvPr id="5" name="TextBox 4"/>
          <p:cNvSpPr txBox="1"/>
          <p:nvPr/>
        </p:nvSpPr>
        <p:spPr>
          <a:xfrm>
            <a:off x="854721" y="764704"/>
            <a:ext cx="7101655" cy="1077218"/>
          </a:xfrm>
          <a:prstGeom prst="rect">
            <a:avLst/>
          </a:prstGeom>
          <a:noFill/>
        </p:spPr>
        <p:txBody>
          <a:bodyPr wrap="square" rtlCol="0">
            <a:spAutoFit/>
          </a:bodyPr>
          <a:lstStyle/>
          <a:p>
            <a:pPr>
              <a:buNone/>
            </a:pPr>
            <a:r>
              <a:rPr lang="en-US" sz="1600" dirty="0">
                <a:solidFill>
                  <a:schemeClr val="tx1"/>
                </a:solidFill>
              </a:rPr>
              <a:t>The forgetting curve is exponential. That means that in the first days the memory loss is biggest, later (as you can see in the forgetting curve at the right side) you still forget but the rate at which you forget is much, much slower.</a:t>
            </a:r>
          </a:p>
        </p:txBody>
      </p:sp>
    </p:spTree>
    <p:extLst>
      <p:ext uri="{BB962C8B-B14F-4D97-AF65-F5344CB8AC3E}">
        <p14:creationId xmlns:p14="http://schemas.microsoft.com/office/powerpoint/2010/main" val="2601961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pic>
        <p:nvPicPr>
          <p:cNvPr id="4" name="Picture 3"/>
          <p:cNvPicPr>
            <a:picLocks noChangeAspect="1"/>
          </p:cNvPicPr>
          <p:nvPr/>
        </p:nvPicPr>
        <p:blipFill>
          <a:blip r:embed="rId2"/>
          <a:stretch>
            <a:fillRect/>
          </a:stretch>
        </p:blipFill>
        <p:spPr>
          <a:xfrm>
            <a:off x="899592" y="764703"/>
            <a:ext cx="6984776" cy="5391007"/>
          </a:xfrm>
          <a:prstGeom prst="rect">
            <a:avLst/>
          </a:prstGeom>
        </p:spPr>
      </p:pic>
    </p:spTree>
    <p:extLst>
      <p:ext uri="{BB962C8B-B14F-4D97-AF65-F5344CB8AC3E}">
        <p14:creationId xmlns:p14="http://schemas.microsoft.com/office/powerpoint/2010/main" val="1732804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2100</TotalTime>
  <Words>137</Words>
  <Application>Microsoft Macintosh PowerPoint</Application>
  <PresentationFormat>On-screen Show (4:3)</PresentationFormat>
  <Paragraphs>34</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Introduction &amp; Agenda</vt:lpstr>
      <vt:lpstr>House keeping</vt:lpstr>
      <vt:lpstr>Agenda – Marketing Stream</vt:lpstr>
      <vt:lpstr>Agenda – Fee Earner Stream</vt:lpstr>
      <vt:lpstr>PowerPoint Presentation</vt:lpstr>
      <vt:lpstr>Ebbinghaus Effect</vt:lpstr>
      <vt:lpstr>PowerPoint Presentation</vt:lpstr>
    </vt:vector>
  </TitlesOfParts>
  <Company>Conscious Solutions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ConsciousLaw Presentation</dc:title>
  <dc:creator>David Gilroy</dc:creator>
  <cp:lastModifiedBy>David Gilroy</cp:lastModifiedBy>
  <cp:revision>277</cp:revision>
  <cp:lastPrinted>2014-11-03T13:29:12Z</cp:lastPrinted>
  <dcterms:created xsi:type="dcterms:W3CDTF">2011-06-03T14:43:26Z</dcterms:created>
  <dcterms:modified xsi:type="dcterms:W3CDTF">2014-11-05T09:22:25Z</dcterms:modified>
</cp:coreProperties>
</file>