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388" r:id="rId5"/>
    <p:sldId id="378" r:id="rId6"/>
    <p:sldId id="371" r:id="rId7"/>
    <p:sldId id="389" r:id="rId8"/>
    <p:sldId id="370" r:id="rId9"/>
    <p:sldId id="379" r:id="rId10"/>
    <p:sldId id="382" r:id="rId11"/>
    <p:sldId id="384" r:id="rId12"/>
    <p:sldId id="385" r:id="rId13"/>
    <p:sldId id="386" r:id="rId14"/>
    <p:sldId id="391" r:id="rId15"/>
    <p:sldId id="380" r:id="rId16"/>
    <p:sldId id="392" r:id="rId17"/>
    <p:sldId id="394" r:id="rId18"/>
    <p:sldId id="396" r:id="rId19"/>
    <p:sldId id="395" r:id="rId20"/>
    <p:sldId id="397" r:id="rId21"/>
    <p:sldId id="374" r:id="rId22"/>
    <p:sldId id="305" r:id="rId23"/>
    <p:sldId id="375" r:id="rId24"/>
    <p:sldId id="310" r:id="rId25"/>
    <p:sldId id="307" r:id="rId26"/>
    <p:sldId id="320" r:id="rId27"/>
    <p:sldId id="319" r:id="rId28"/>
    <p:sldId id="321" r:id="rId29"/>
    <p:sldId id="368" r:id="rId30"/>
    <p:sldId id="367" r:id="rId31"/>
    <p:sldId id="292" r:id="rId32"/>
    <p:sldId id="293" r:id="rId33"/>
    <p:sldId id="393" r:id="rId34"/>
  </p:sldIdLst>
  <p:sldSz cx="9144000" cy="6858000" type="screen4x3"/>
  <p:notesSz cx="6884988"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55"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4636" autoAdjust="0"/>
  </p:normalViewPr>
  <p:slideViewPr>
    <p:cSldViewPr>
      <p:cViewPr varScale="1">
        <p:scale>
          <a:sx n="97" d="100"/>
          <a:sy n="97" d="100"/>
        </p:scale>
        <p:origin x="-1584" y="-1321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76" d="100"/>
          <a:sy n="76" d="100"/>
        </p:scale>
        <p:origin x="3282" y="90"/>
      </p:cViewPr>
      <p:guideLst>
        <p:guide orient="horz" pos="3155"/>
        <p:guide pos="2168"/>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3495" cy="500936"/>
          </a:xfrm>
          <a:prstGeom prst="rect">
            <a:avLst/>
          </a:prstGeom>
        </p:spPr>
        <p:txBody>
          <a:bodyPr vert="horz" lIns="92287" tIns="46143" rIns="92287" bIns="46143" rtlCol="0"/>
          <a:lstStyle>
            <a:lvl1pPr algn="l">
              <a:defRPr sz="1200"/>
            </a:lvl1pPr>
          </a:lstStyle>
          <a:p>
            <a:r>
              <a:rPr lang="en-GB" sz="1800" dirty="0" smtClean="0"/>
              <a:t>Building Your Niche</a:t>
            </a:r>
            <a:endParaRPr lang="en-GB" sz="1800" dirty="0"/>
          </a:p>
        </p:txBody>
      </p:sp>
      <p:sp>
        <p:nvSpPr>
          <p:cNvPr id="3" name="Date Placeholder 2"/>
          <p:cNvSpPr>
            <a:spLocks noGrp="1"/>
          </p:cNvSpPr>
          <p:nvPr>
            <p:ph type="dt" sz="quarter" idx="1"/>
          </p:nvPr>
        </p:nvSpPr>
        <p:spPr>
          <a:xfrm>
            <a:off x="3899900" y="0"/>
            <a:ext cx="2983495" cy="500936"/>
          </a:xfrm>
          <a:prstGeom prst="rect">
            <a:avLst/>
          </a:prstGeom>
        </p:spPr>
        <p:txBody>
          <a:bodyPr vert="horz" lIns="92287" tIns="46143" rIns="92287" bIns="46143" rtlCol="0"/>
          <a:lstStyle>
            <a:lvl1pPr algn="r">
              <a:defRPr sz="1200"/>
            </a:lvl1pPr>
          </a:lstStyle>
          <a:p>
            <a:fld id="{B7E4B54E-F36A-410F-8DC5-0E6127C5CB0E}" type="datetimeFigureOut">
              <a:rPr lang="en-GB" smtClean="0"/>
              <a:pPr/>
              <a:t>15/05/2014</a:t>
            </a:fld>
            <a:endParaRPr lang="en-GB" dirty="0"/>
          </a:p>
        </p:txBody>
      </p:sp>
      <p:sp>
        <p:nvSpPr>
          <p:cNvPr id="4" name="Footer Placeholder 3"/>
          <p:cNvSpPr>
            <a:spLocks noGrp="1"/>
          </p:cNvSpPr>
          <p:nvPr>
            <p:ph type="ftr" sz="quarter" idx="2"/>
          </p:nvPr>
        </p:nvSpPr>
        <p:spPr>
          <a:xfrm>
            <a:off x="-4886" y="9530377"/>
            <a:ext cx="2983495" cy="500936"/>
          </a:xfrm>
          <a:prstGeom prst="rect">
            <a:avLst/>
          </a:prstGeom>
        </p:spPr>
        <p:txBody>
          <a:bodyPr vert="horz" lIns="92287" tIns="46143" rIns="92287" bIns="46143" rtlCol="0" anchor="b"/>
          <a:lstStyle>
            <a:lvl1pPr algn="l">
              <a:defRPr sz="1200"/>
            </a:lvl1pPr>
          </a:lstStyle>
          <a:p>
            <a:r>
              <a:rPr lang="en-GB" dirty="0" smtClean="0"/>
              <a:t>© Simon White Consulting  2014</a:t>
            </a:r>
            <a:endParaRPr lang="en-GB" dirty="0"/>
          </a:p>
        </p:txBody>
      </p:sp>
      <p:sp>
        <p:nvSpPr>
          <p:cNvPr id="5" name="Slide Number Placeholder 4"/>
          <p:cNvSpPr>
            <a:spLocks noGrp="1"/>
          </p:cNvSpPr>
          <p:nvPr>
            <p:ph type="sldNum" sz="quarter" idx="3"/>
          </p:nvPr>
        </p:nvSpPr>
        <p:spPr>
          <a:xfrm>
            <a:off x="3899900" y="9516039"/>
            <a:ext cx="2983495" cy="500936"/>
          </a:xfrm>
          <a:prstGeom prst="rect">
            <a:avLst/>
          </a:prstGeom>
        </p:spPr>
        <p:txBody>
          <a:bodyPr vert="horz" lIns="92287" tIns="46143" rIns="92287" bIns="46143" rtlCol="0" anchor="b"/>
          <a:lstStyle>
            <a:lvl1pPr algn="r">
              <a:defRPr sz="1200"/>
            </a:lvl1pPr>
          </a:lstStyle>
          <a:p>
            <a:fld id="{8F970DBC-80D0-4828-BDAE-851DBF64387C}" type="slidenum">
              <a:rPr lang="en-GB" smtClean="0"/>
              <a:pPr/>
              <a:t>‹#›</a:t>
            </a:fld>
            <a:endParaRPr lang="en-GB" dirty="0"/>
          </a:p>
        </p:txBody>
      </p:sp>
    </p:spTree>
    <p:extLst>
      <p:ext uri="{BB962C8B-B14F-4D97-AF65-F5344CB8AC3E}">
        <p14:creationId xmlns:p14="http://schemas.microsoft.com/office/powerpoint/2010/main" val="244616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3495" cy="500936"/>
          </a:xfrm>
          <a:prstGeom prst="rect">
            <a:avLst/>
          </a:prstGeom>
        </p:spPr>
        <p:txBody>
          <a:bodyPr vert="horz" lIns="92287" tIns="46143" rIns="92287" bIns="46143" rtlCol="0"/>
          <a:lstStyle>
            <a:lvl1pPr algn="l">
              <a:defRPr sz="1200"/>
            </a:lvl1pPr>
          </a:lstStyle>
          <a:p>
            <a:endParaRPr lang="en-GB" dirty="0"/>
          </a:p>
        </p:txBody>
      </p:sp>
      <p:sp>
        <p:nvSpPr>
          <p:cNvPr id="3" name="Date Placeholder 2"/>
          <p:cNvSpPr>
            <a:spLocks noGrp="1"/>
          </p:cNvSpPr>
          <p:nvPr>
            <p:ph type="dt" idx="1"/>
          </p:nvPr>
        </p:nvSpPr>
        <p:spPr>
          <a:xfrm>
            <a:off x="3899900" y="0"/>
            <a:ext cx="2983495" cy="500936"/>
          </a:xfrm>
          <a:prstGeom prst="rect">
            <a:avLst/>
          </a:prstGeom>
        </p:spPr>
        <p:txBody>
          <a:bodyPr vert="horz" lIns="92287" tIns="46143" rIns="92287" bIns="46143" rtlCol="0"/>
          <a:lstStyle>
            <a:lvl1pPr algn="r">
              <a:defRPr sz="1200"/>
            </a:lvl1pPr>
          </a:lstStyle>
          <a:p>
            <a:fld id="{1B4FD3DC-07D4-4795-B265-5CB6FC7AF344}" type="datetimeFigureOut">
              <a:rPr lang="en-US" smtClean="0"/>
              <a:pPr/>
              <a:t>15/05/2014</a:t>
            </a:fld>
            <a:endParaRPr lang="en-GB" dirty="0"/>
          </a:p>
        </p:txBody>
      </p:sp>
      <p:sp>
        <p:nvSpPr>
          <p:cNvPr id="4" name="Slide Image Placeholder 3"/>
          <p:cNvSpPr>
            <a:spLocks noGrp="1" noRot="1" noChangeAspect="1"/>
          </p:cNvSpPr>
          <p:nvPr>
            <p:ph type="sldImg" idx="2"/>
          </p:nvPr>
        </p:nvSpPr>
        <p:spPr>
          <a:xfrm>
            <a:off x="939800" y="752475"/>
            <a:ext cx="5006975" cy="3754438"/>
          </a:xfrm>
          <a:prstGeom prst="rect">
            <a:avLst/>
          </a:prstGeom>
          <a:noFill/>
          <a:ln w="12700">
            <a:solidFill>
              <a:prstClr val="black"/>
            </a:solidFill>
          </a:ln>
        </p:spPr>
        <p:txBody>
          <a:bodyPr vert="horz" lIns="92287" tIns="46143" rIns="92287" bIns="46143" rtlCol="0" anchor="ctr"/>
          <a:lstStyle/>
          <a:p>
            <a:endParaRPr lang="en-GB" dirty="0"/>
          </a:p>
        </p:txBody>
      </p:sp>
      <p:sp>
        <p:nvSpPr>
          <p:cNvPr id="5" name="Notes Placeholder 4"/>
          <p:cNvSpPr>
            <a:spLocks noGrp="1"/>
          </p:cNvSpPr>
          <p:nvPr>
            <p:ph type="body" sz="quarter" idx="3"/>
          </p:nvPr>
        </p:nvSpPr>
        <p:spPr>
          <a:xfrm>
            <a:off x="688500" y="4758890"/>
            <a:ext cx="5507990" cy="4508421"/>
          </a:xfrm>
          <a:prstGeom prst="rect">
            <a:avLst/>
          </a:prstGeom>
        </p:spPr>
        <p:txBody>
          <a:bodyPr vert="horz" lIns="92287" tIns="46143" rIns="92287" bIns="461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516039"/>
            <a:ext cx="2983495" cy="500936"/>
          </a:xfrm>
          <a:prstGeom prst="rect">
            <a:avLst/>
          </a:prstGeom>
        </p:spPr>
        <p:txBody>
          <a:bodyPr vert="horz" lIns="92287" tIns="46143" rIns="92287" bIns="4614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9900" y="9516039"/>
            <a:ext cx="2983495" cy="500936"/>
          </a:xfrm>
          <a:prstGeom prst="rect">
            <a:avLst/>
          </a:prstGeom>
        </p:spPr>
        <p:txBody>
          <a:bodyPr vert="horz" lIns="92287" tIns="46143" rIns="92287" bIns="46143" rtlCol="0" anchor="b"/>
          <a:lstStyle>
            <a:lvl1pPr algn="r">
              <a:defRPr sz="1200"/>
            </a:lvl1pPr>
          </a:lstStyle>
          <a:p>
            <a:fld id="{1D9B2438-387F-41CA-98FA-74865C717AD1}" type="slidenum">
              <a:rPr lang="en-GB" smtClean="0"/>
              <a:pPr/>
              <a:t>‹#›</a:t>
            </a:fld>
            <a:endParaRPr lang="en-GB" dirty="0"/>
          </a:p>
        </p:txBody>
      </p:sp>
    </p:spTree>
    <p:extLst>
      <p:ext uri="{BB962C8B-B14F-4D97-AF65-F5344CB8AC3E}">
        <p14:creationId xmlns:p14="http://schemas.microsoft.com/office/powerpoint/2010/main" val="157127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1</a:t>
            </a:fld>
            <a:endParaRPr lang="en-GB" dirty="0"/>
          </a:p>
        </p:txBody>
      </p:sp>
    </p:spTree>
    <p:extLst>
      <p:ext uri="{BB962C8B-B14F-4D97-AF65-F5344CB8AC3E}">
        <p14:creationId xmlns:p14="http://schemas.microsoft.com/office/powerpoint/2010/main" val="3681279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10</a:t>
            </a:fld>
            <a:endParaRPr lang="en-GB" dirty="0"/>
          </a:p>
        </p:txBody>
      </p:sp>
    </p:spTree>
    <p:extLst>
      <p:ext uri="{BB962C8B-B14F-4D97-AF65-F5344CB8AC3E}">
        <p14:creationId xmlns:p14="http://schemas.microsoft.com/office/powerpoint/2010/main" val="85106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11</a:t>
            </a:fld>
            <a:endParaRPr lang="en-GB" dirty="0"/>
          </a:p>
        </p:txBody>
      </p:sp>
    </p:spTree>
    <p:extLst>
      <p:ext uri="{BB962C8B-B14F-4D97-AF65-F5344CB8AC3E}">
        <p14:creationId xmlns:p14="http://schemas.microsoft.com/office/powerpoint/2010/main" val="102674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12</a:t>
            </a:fld>
            <a:endParaRPr lang="en-GB" dirty="0"/>
          </a:p>
        </p:txBody>
      </p:sp>
    </p:spTree>
    <p:extLst>
      <p:ext uri="{BB962C8B-B14F-4D97-AF65-F5344CB8AC3E}">
        <p14:creationId xmlns:p14="http://schemas.microsoft.com/office/powerpoint/2010/main" val="251147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13</a:t>
            </a:fld>
            <a:endParaRPr lang="en-GB" dirty="0"/>
          </a:p>
        </p:txBody>
      </p:sp>
    </p:spTree>
    <p:extLst>
      <p:ext uri="{BB962C8B-B14F-4D97-AF65-F5344CB8AC3E}">
        <p14:creationId xmlns:p14="http://schemas.microsoft.com/office/powerpoint/2010/main" val="361791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14</a:t>
            </a:fld>
            <a:endParaRPr lang="en-GB" dirty="0"/>
          </a:p>
        </p:txBody>
      </p:sp>
    </p:spTree>
    <p:extLst>
      <p:ext uri="{BB962C8B-B14F-4D97-AF65-F5344CB8AC3E}">
        <p14:creationId xmlns:p14="http://schemas.microsoft.com/office/powerpoint/2010/main" val="1443890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18</a:t>
            </a:fld>
            <a:endParaRPr lang="en-GB" dirty="0"/>
          </a:p>
        </p:txBody>
      </p:sp>
    </p:spTree>
    <p:extLst>
      <p:ext uri="{BB962C8B-B14F-4D97-AF65-F5344CB8AC3E}">
        <p14:creationId xmlns:p14="http://schemas.microsoft.com/office/powerpoint/2010/main" val="263480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19</a:t>
            </a:fld>
            <a:endParaRPr lang="en-GB" dirty="0"/>
          </a:p>
        </p:txBody>
      </p:sp>
    </p:spTree>
    <p:extLst>
      <p:ext uri="{BB962C8B-B14F-4D97-AF65-F5344CB8AC3E}">
        <p14:creationId xmlns:p14="http://schemas.microsoft.com/office/powerpoint/2010/main" val="3703570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20</a:t>
            </a:fld>
            <a:endParaRPr lang="en-GB" dirty="0"/>
          </a:p>
        </p:txBody>
      </p:sp>
    </p:spTree>
    <p:extLst>
      <p:ext uri="{BB962C8B-B14F-4D97-AF65-F5344CB8AC3E}">
        <p14:creationId xmlns:p14="http://schemas.microsoft.com/office/powerpoint/2010/main" val="138561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21</a:t>
            </a:fld>
            <a:endParaRPr lang="en-GB" dirty="0"/>
          </a:p>
        </p:txBody>
      </p:sp>
    </p:spTree>
    <p:extLst>
      <p:ext uri="{BB962C8B-B14F-4D97-AF65-F5344CB8AC3E}">
        <p14:creationId xmlns:p14="http://schemas.microsoft.com/office/powerpoint/2010/main" val="3753398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22</a:t>
            </a:fld>
            <a:endParaRPr lang="en-GB" dirty="0"/>
          </a:p>
        </p:txBody>
      </p:sp>
    </p:spTree>
    <p:extLst>
      <p:ext uri="{BB962C8B-B14F-4D97-AF65-F5344CB8AC3E}">
        <p14:creationId xmlns:p14="http://schemas.microsoft.com/office/powerpoint/2010/main" val="275662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2</a:t>
            </a:fld>
            <a:endParaRPr lang="en-GB" dirty="0"/>
          </a:p>
        </p:txBody>
      </p:sp>
    </p:spTree>
    <p:extLst>
      <p:ext uri="{BB962C8B-B14F-4D97-AF65-F5344CB8AC3E}">
        <p14:creationId xmlns:p14="http://schemas.microsoft.com/office/powerpoint/2010/main" val="2891310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23</a:t>
            </a:fld>
            <a:endParaRPr lang="en-GB" dirty="0"/>
          </a:p>
        </p:txBody>
      </p:sp>
    </p:spTree>
    <p:extLst>
      <p:ext uri="{BB962C8B-B14F-4D97-AF65-F5344CB8AC3E}">
        <p14:creationId xmlns:p14="http://schemas.microsoft.com/office/powerpoint/2010/main" val="3596757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24</a:t>
            </a:fld>
            <a:endParaRPr lang="en-GB" dirty="0"/>
          </a:p>
        </p:txBody>
      </p:sp>
    </p:spTree>
    <p:extLst>
      <p:ext uri="{BB962C8B-B14F-4D97-AF65-F5344CB8AC3E}">
        <p14:creationId xmlns:p14="http://schemas.microsoft.com/office/powerpoint/2010/main" val="2388856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25</a:t>
            </a:fld>
            <a:endParaRPr lang="en-GB" dirty="0"/>
          </a:p>
        </p:txBody>
      </p:sp>
    </p:spTree>
    <p:extLst>
      <p:ext uri="{BB962C8B-B14F-4D97-AF65-F5344CB8AC3E}">
        <p14:creationId xmlns:p14="http://schemas.microsoft.com/office/powerpoint/2010/main" val="856645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26</a:t>
            </a:fld>
            <a:endParaRPr lang="en-GB" dirty="0"/>
          </a:p>
        </p:txBody>
      </p:sp>
    </p:spTree>
    <p:extLst>
      <p:ext uri="{BB962C8B-B14F-4D97-AF65-F5344CB8AC3E}">
        <p14:creationId xmlns:p14="http://schemas.microsoft.com/office/powerpoint/2010/main" val="2615397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27</a:t>
            </a:fld>
            <a:endParaRPr lang="en-GB" dirty="0"/>
          </a:p>
        </p:txBody>
      </p:sp>
    </p:spTree>
    <p:extLst>
      <p:ext uri="{BB962C8B-B14F-4D97-AF65-F5344CB8AC3E}">
        <p14:creationId xmlns:p14="http://schemas.microsoft.com/office/powerpoint/2010/main" val="1676149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a:noFill/>
          <a:ln/>
        </p:spPr>
        <p:txBody>
          <a:bodyPr/>
          <a:lstStyle/>
          <a:p>
            <a:endParaRPr lang="en-GB" dirty="0" smtClean="0"/>
          </a:p>
        </p:txBody>
      </p:sp>
      <p:sp>
        <p:nvSpPr>
          <p:cNvPr id="62467" name="Slide Number Placeholder 3"/>
          <p:cNvSpPr>
            <a:spLocks noGrp="1"/>
          </p:cNvSpPr>
          <p:nvPr>
            <p:ph type="sldNum" sz="quarter" idx="5"/>
          </p:nvPr>
        </p:nvSpPr>
        <p:spPr>
          <a:noFill/>
        </p:spPr>
        <p:txBody>
          <a:bodyPr/>
          <a:lstStyle/>
          <a:p>
            <a:fld id="{B5A8C162-91B4-40A8-A559-674D237E12B2}" type="slidenum">
              <a:rPr lang="en-GB" smtClean="0"/>
              <a:pPr/>
              <a:t>28</a:t>
            </a:fld>
            <a:endParaRPr lang="en-GB" dirty="0" smtClean="0"/>
          </a:p>
        </p:txBody>
      </p:sp>
    </p:spTree>
    <p:extLst>
      <p:ext uri="{BB962C8B-B14F-4D97-AF65-F5344CB8AC3E}">
        <p14:creationId xmlns:p14="http://schemas.microsoft.com/office/powerpoint/2010/main" val="2881620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a:noFill/>
          <a:ln/>
        </p:spPr>
        <p:txBody>
          <a:bodyPr/>
          <a:lstStyle/>
          <a:p>
            <a:endParaRPr lang="en-GB" dirty="0" smtClean="0"/>
          </a:p>
        </p:txBody>
      </p:sp>
      <p:sp>
        <p:nvSpPr>
          <p:cNvPr id="94211" name="Slide Number Placeholder 3"/>
          <p:cNvSpPr txBox="1">
            <a:spLocks noGrp="1"/>
          </p:cNvSpPr>
          <p:nvPr/>
        </p:nvSpPr>
        <p:spPr bwMode="auto">
          <a:xfrm>
            <a:off x="3899111" y="9515318"/>
            <a:ext cx="2984288" cy="501809"/>
          </a:xfrm>
          <a:prstGeom prst="rect">
            <a:avLst/>
          </a:prstGeom>
          <a:noFill/>
          <a:ln w="9525">
            <a:noFill/>
            <a:miter lim="800000"/>
            <a:headEnd/>
            <a:tailEnd/>
          </a:ln>
        </p:spPr>
        <p:txBody>
          <a:bodyPr lIns="92677" tIns="46339" rIns="92677" bIns="46339" anchor="b"/>
          <a:lstStyle/>
          <a:p>
            <a:pPr algn="r" defTabSz="927169"/>
            <a:fld id="{811FBE2B-6243-4716-9098-A45932F3CDE5}" type="slidenum">
              <a:rPr lang="en-GB" sz="1200">
                <a:latin typeface="Arial" charset="0"/>
              </a:rPr>
              <a:pPr algn="r" defTabSz="927169"/>
              <a:t>29</a:t>
            </a:fld>
            <a:endParaRPr lang="en-GB" sz="1200" dirty="0">
              <a:latin typeface="Arial" charset="0"/>
            </a:endParaRPr>
          </a:p>
        </p:txBody>
      </p:sp>
    </p:spTree>
    <p:extLst>
      <p:ext uri="{BB962C8B-B14F-4D97-AF65-F5344CB8AC3E}">
        <p14:creationId xmlns:p14="http://schemas.microsoft.com/office/powerpoint/2010/main" val="3524084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30</a:t>
            </a:fld>
            <a:endParaRPr lang="en-GB" dirty="0"/>
          </a:p>
        </p:txBody>
      </p:sp>
    </p:spTree>
    <p:extLst>
      <p:ext uri="{BB962C8B-B14F-4D97-AF65-F5344CB8AC3E}">
        <p14:creationId xmlns:p14="http://schemas.microsoft.com/office/powerpoint/2010/main" val="330349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3</a:t>
            </a:fld>
            <a:endParaRPr lang="en-GB" dirty="0"/>
          </a:p>
        </p:txBody>
      </p:sp>
    </p:spTree>
    <p:extLst>
      <p:ext uri="{BB962C8B-B14F-4D97-AF65-F5344CB8AC3E}">
        <p14:creationId xmlns:p14="http://schemas.microsoft.com/office/powerpoint/2010/main" val="190529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4</a:t>
            </a:fld>
            <a:endParaRPr lang="en-GB" dirty="0"/>
          </a:p>
        </p:txBody>
      </p:sp>
    </p:spTree>
    <p:extLst>
      <p:ext uri="{BB962C8B-B14F-4D97-AF65-F5344CB8AC3E}">
        <p14:creationId xmlns:p14="http://schemas.microsoft.com/office/powerpoint/2010/main" val="270388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Photo Source: http://www.flickr.com/photos/pfala/3108965331/</a:t>
            </a:r>
            <a:r>
              <a:rPr lang="en-GB" baseline="0" dirty="0" smtClean="0"/>
              <a:t> from pale – Where is going the stock market ?????</a:t>
            </a:r>
            <a:endParaRPr lang="en-GB" dirty="0"/>
          </a:p>
        </p:txBody>
      </p:sp>
      <p:sp>
        <p:nvSpPr>
          <p:cNvPr id="4" name="Slide Number Placeholder 3"/>
          <p:cNvSpPr>
            <a:spLocks noGrp="1"/>
          </p:cNvSpPr>
          <p:nvPr>
            <p:ph type="sldNum" sz="quarter" idx="10"/>
          </p:nvPr>
        </p:nvSpPr>
        <p:spPr/>
        <p:txBody>
          <a:bodyPr/>
          <a:lstStyle/>
          <a:p>
            <a:fld id="{04EF962B-4BD3-4E51-8188-7B1713B19867}" type="slidenum">
              <a:rPr lang="en-GB" smtClean="0"/>
              <a:pPr/>
              <a:t>5</a:t>
            </a:fld>
            <a:endParaRPr lang="en-GB" dirty="0"/>
          </a:p>
        </p:txBody>
      </p:sp>
    </p:spTree>
    <p:extLst>
      <p:ext uri="{BB962C8B-B14F-4D97-AF65-F5344CB8AC3E}">
        <p14:creationId xmlns:p14="http://schemas.microsoft.com/office/powerpoint/2010/main" val="325235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6</a:t>
            </a:fld>
            <a:endParaRPr lang="en-GB" dirty="0"/>
          </a:p>
        </p:txBody>
      </p:sp>
    </p:spTree>
    <p:extLst>
      <p:ext uri="{BB962C8B-B14F-4D97-AF65-F5344CB8AC3E}">
        <p14:creationId xmlns:p14="http://schemas.microsoft.com/office/powerpoint/2010/main" val="259044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7</a:t>
            </a:fld>
            <a:endParaRPr lang="en-GB" dirty="0"/>
          </a:p>
        </p:txBody>
      </p:sp>
    </p:spTree>
    <p:extLst>
      <p:ext uri="{BB962C8B-B14F-4D97-AF65-F5344CB8AC3E}">
        <p14:creationId xmlns:p14="http://schemas.microsoft.com/office/powerpoint/2010/main" val="38087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8</a:t>
            </a:fld>
            <a:endParaRPr lang="en-GB" dirty="0"/>
          </a:p>
        </p:txBody>
      </p:sp>
    </p:spTree>
    <p:extLst>
      <p:ext uri="{BB962C8B-B14F-4D97-AF65-F5344CB8AC3E}">
        <p14:creationId xmlns:p14="http://schemas.microsoft.com/office/powerpoint/2010/main" val="396417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B2438-387F-41CA-98FA-74865C717AD1}" type="slidenum">
              <a:rPr lang="en-GB" smtClean="0"/>
              <a:pPr/>
              <a:t>9</a:t>
            </a:fld>
            <a:endParaRPr lang="en-GB" dirty="0"/>
          </a:p>
        </p:txBody>
      </p:sp>
    </p:spTree>
    <p:extLst>
      <p:ext uri="{BB962C8B-B14F-4D97-AF65-F5344CB8AC3E}">
        <p14:creationId xmlns:p14="http://schemas.microsoft.com/office/powerpoint/2010/main" val="246291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235111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78070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256410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419061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49120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44055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360004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136734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385725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360162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F48F3DA-0215-4CB3-9998-41D6C1A0FF9B}" type="datetimeFigureOut">
              <a:rPr lang="en-US" smtClean="0"/>
              <a:pPr/>
              <a:t>15/05/2014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606B11-6CEB-437A-8DC2-A8EE68A22130}" type="slidenum">
              <a:rPr lang="en-GB" smtClean="0"/>
              <a:pPr/>
              <a:t>‹#›</a:t>
            </a:fld>
            <a:endParaRPr lang="en-GB" dirty="0"/>
          </a:p>
        </p:txBody>
      </p:sp>
    </p:spTree>
    <p:extLst>
      <p:ext uri="{BB962C8B-B14F-4D97-AF65-F5344CB8AC3E}">
        <p14:creationId xmlns:p14="http://schemas.microsoft.com/office/powerpoint/2010/main" val="13968108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8F3DA-0215-4CB3-9998-41D6C1A0FF9B}" type="datetimeFigureOut">
              <a:rPr lang="en-US" smtClean="0"/>
              <a:pPr/>
              <a:t>15/05/2014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06B11-6CEB-437A-8DC2-A8EE68A22130}" type="slidenum">
              <a:rPr lang="en-GB" smtClean="0"/>
              <a:pPr/>
              <a:t>‹#›</a:t>
            </a:fld>
            <a:endParaRPr lang="en-GB" dirty="0"/>
          </a:p>
        </p:txBody>
      </p:sp>
      <p:pic>
        <p:nvPicPr>
          <p:cNvPr id="7" name="Picture 6"/>
          <p:cNvPicPr>
            <a:picLocks noChangeAspect="1"/>
          </p:cNvPicPr>
          <p:nvPr userDrawn="1"/>
        </p:nvPicPr>
        <p:blipFill>
          <a:blip r:embed="rId13"/>
          <a:stretch>
            <a:fillRect/>
          </a:stretch>
        </p:blipFill>
        <p:spPr>
          <a:xfrm>
            <a:off x="7668344" y="5376096"/>
            <a:ext cx="1375793" cy="1381296"/>
          </a:xfrm>
          <a:prstGeom prst="rect">
            <a:avLst/>
          </a:prstGeom>
        </p:spPr>
      </p:pic>
    </p:spTree>
    <p:extLst>
      <p:ext uri="{BB962C8B-B14F-4D97-AF65-F5344CB8AC3E}">
        <p14:creationId xmlns:p14="http://schemas.microsoft.com/office/powerpoint/2010/main" val="2283981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chambersandpartners.com/editorial.aspx?ssid=34316" TargetMode="External"/><Relationship Id="rId4" Type="http://schemas.openxmlformats.org/officeDocument/2006/relationships/hyperlink" Target="http://www.chambersandpartners.com/editorial.aspx?ssid=34744" TargetMode="External"/><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0"/>
            <a:ext cx="7772400" cy="1470025"/>
          </a:xfrm>
        </p:spPr>
        <p:txBody>
          <a:bodyPr/>
          <a:lstStyle/>
          <a:p>
            <a:r>
              <a:rPr lang="en-GB" dirty="0" smtClean="0"/>
              <a:t>Building Your Niche</a:t>
            </a:r>
            <a:endParaRPr lang="en-GB" dirty="0"/>
          </a:p>
        </p:txBody>
      </p:sp>
      <p:pic>
        <p:nvPicPr>
          <p:cNvPr id="4" name="Picture 3"/>
          <p:cNvPicPr>
            <a:picLocks noChangeAspect="1"/>
          </p:cNvPicPr>
          <p:nvPr/>
        </p:nvPicPr>
        <p:blipFill>
          <a:blip r:embed="rId3"/>
          <a:stretch>
            <a:fillRect/>
          </a:stretch>
        </p:blipFill>
        <p:spPr>
          <a:xfrm>
            <a:off x="3176587" y="3429000"/>
            <a:ext cx="2790825" cy="923925"/>
          </a:xfrm>
          <a:prstGeom prst="rect">
            <a:avLst/>
          </a:prstGeom>
        </p:spPr>
      </p:pic>
      <p:sp>
        <p:nvSpPr>
          <p:cNvPr id="5" name="TextBox 4"/>
          <p:cNvSpPr txBox="1"/>
          <p:nvPr/>
        </p:nvSpPr>
        <p:spPr>
          <a:xfrm>
            <a:off x="3806149" y="5157192"/>
            <a:ext cx="1531701" cy="369332"/>
          </a:xfrm>
          <a:prstGeom prst="rect">
            <a:avLst/>
          </a:prstGeom>
          <a:noFill/>
        </p:spPr>
        <p:txBody>
          <a:bodyPr wrap="none" rtlCol="0">
            <a:spAutoFit/>
          </a:bodyPr>
          <a:lstStyle/>
          <a:p>
            <a:r>
              <a:rPr lang="en-GB" dirty="0" smtClean="0"/>
              <a:t>15</a:t>
            </a:r>
            <a:r>
              <a:rPr lang="en-GB" baseline="30000" dirty="0" smtClean="0"/>
              <a:t>th</a:t>
            </a:r>
            <a:r>
              <a:rPr lang="en-GB" dirty="0" smtClean="0"/>
              <a:t> May 2014</a:t>
            </a:r>
            <a:endParaRPr lang="en-GB" dirty="0"/>
          </a:p>
        </p:txBody>
      </p:sp>
    </p:spTree>
    <p:extLst>
      <p:ext uri="{BB962C8B-B14F-4D97-AF65-F5344CB8AC3E}">
        <p14:creationId xmlns:p14="http://schemas.microsoft.com/office/powerpoint/2010/main" val="9372284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24744"/>
            <a:ext cx="7776864" cy="3416320"/>
          </a:xfrm>
          <a:prstGeom prst="rect">
            <a:avLst/>
          </a:prstGeom>
        </p:spPr>
        <p:txBody>
          <a:bodyPr wrap="square">
            <a:spAutoFit/>
          </a:bodyPr>
          <a:lstStyle/>
          <a:p>
            <a:r>
              <a:rPr lang="en-GB" b="1" dirty="0">
                <a:solidFill>
                  <a:srgbClr val="414141"/>
                </a:solidFill>
                <a:latin typeface="Arial" panose="020B0604020202020204" pitchFamily="34" charset="0"/>
              </a:rPr>
              <a:t>CLIENTS</a:t>
            </a:r>
            <a:r>
              <a:rPr lang="en-GB" dirty="0">
                <a:solidFill>
                  <a:srgbClr val="414141"/>
                </a:solidFill>
                <a:latin typeface="Arial" panose="020B0604020202020204" pitchFamily="34" charset="0"/>
              </a:rPr>
              <a:t> </a:t>
            </a:r>
            <a:endParaRPr lang="en-GB" dirty="0" smtClean="0">
              <a:solidFill>
                <a:srgbClr val="414141"/>
              </a:solidFill>
              <a:latin typeface="Arial" panose="020B0604020202020204" pitchFamily="34" charset="0"/>
            </a:endParaRPr>
          </a:p>
          <a:p>
            <a:r>
              <a:rPr lang="en-GB" dirty="0" smtClean="0">
                <a:solidFill>
                  <a:srgbClr val="414141"/>
                </a:solidFill>
                <a:latin typeface="Arial" panose="020B0604020202020204" pitchFamily="34" charset="0"/>
              </a:rPr>
              <a:t>Clients </a:t>
            </a:r>
            <a:r>
              <a:rPr lang="en-GB" dirty="0">
                <a:solidFill>
                  <a:srgbClr val="414141"/>
                </a:solidFill>
                <a:latin typeface="Arial" panose="020B0604020202020204" pitchFamily="34" charset="0"/>
              </a:rPr>
              <a:t>range from early stage companies to major corporations and include multinational brands and rights owners, early stage venture capital funds and investment companies, as well as entrepreneurs and leading individuals. Examples include: </a:t>
            </a:r>
            <a:endParaRPr lang="en-GB" dirty="0" smtClean="0">
              <a:solidFill>
                <a:srgbClr val="414141"/>
              </a:solidFill>
              <a:latin typeface="Arial" panose="020B0604020202020204" pitchFamily="34" charset="0"/>
            </a:endParaRPr>
          </a:p>
          <a:p>
            <a:r>
              <a:rPr lang="en-GB" dirty="0" smtClean="0">
                <a:solidFill>
                  <a:srgbClr val="414141"/>
                </a:solidFill>
                <a:latin typeface="Arial" panose="020B0604020202020204" pitchFamily="34" charset="0"/>
              </a:rPr>
              <a:t>Ben </a:t>
            </a:r>
            <a:r>
              <a:rPr lang="en-GB" dirty="0">
                <a:solidFill>
                  <a:srgbClr val="414141"/>
                </a:solidFill>
                <a:latin typeface="Arial" panose="020B0604020202020204" pitchFamily="34" charset="0"/>
              </a:rPr>
              <a:t>Sherman, </a:t>
            </a:r>
            <a:r>
              <a:rPr lang="en-GB" dirty="0" smtClean="0">
                <a:solidFill>
                  <a:srgbClr val="414141"/>
                </a:solidFill>
                <a:latin typeface="Arial" panose="020B0604020202020204" pitchFamily="34" charset="0"/>
              </a:rPr>
              <a:t>Chelsea </a:t>
            </a:r>
            <a:r>
              <a:rPr lang="en-GB" dirty="0">
                <a:solidFill>
                  <a:srgbClr val="414141"/>
                </a:solidFill>
                <a:latin typeface="Arial" panose="020B0604020202020204" pitchFamily="34" charset="0"/>
              </a:rPr>
              <a:t>FC, </a:t>
            </a:r>
            <a:r>
              <a:rPr lang="en-GB" dirty="0" smtClean="0">
                <a:solidFill>
                  <a:srgbClr val="414141"/>
                </a:solidFill>
                <a:latin typeface="Arial" panose="020B0604020202020204" pitchFamily="34" charset="0"/>
              </a:rPr>
              <a:t>Comic </a:t>
            </a:r>
            <a:r>
              <a:rPr lang="en-GB" dirty="0">
                <a:solidFill>
                  <a:srgbClr val="414141"/>
                </a:solidFill>
                <a:latin typeface="Arial" panose="020B0604020202020204" pitchFamily="34" charset="0"/>
              </a:rPr>
              <a:t>Relief, </a:t>
            </a:r>
            <a:r>
              <a:rPr lang="en-GB" dirty="0" smtClean="0">
                <a:solidFill>
                  <a:srgbClr val="414141"/>
                </a:solidFill>
                <a:latin typeface="Arial" panose="020B0604020202020204" pitchFamily="34" charset="0"/>
              </a:rPr>
              <a:t>Conor </a:t>
            </a:r>
            <a:r>
              <a:rPr lang="en-GB" dirty="0">
                <a:solidFill>
                  <a:srgbClr val="414141"/>
                </a:solidFill>
                <a:latin typeface="Arial" panose="020B0604020202020204" pitchFamily="34" charset="0"/>
              </a:rPr>
              <a:t>Maynard, David and Victoria Beckham</a:t>
            </a:r>
            <a:r>
              <a:rPr lang="en-GB" dirty="0" smtClean="0">
                <a:solidFill>
                  <a:srgbClr val="414141"/>
                </a:solidFill>
                <a:latin typeface="Arial" panose="020B0604020202020204" pitchFamily="34" charset="0"/>
              </a:rPr>
              <a:t>, </a:t>
            </a:r>
            <a:r>
              <a:rPr lang="en-GB" dirty="0">
                <a:solidFill>
                  <a:srgbClr val="414141"/>
                </a:solidFill>
                <a:latin typeface="Arial" panose="020B0604020202020204" pitchFamily="34" charset="0"/>
              </a:rPr>
              <a:t>Diageo, </a:t>
            </a:r>
            <a:r>
              <a:rPr lang="en-GB" dirty="0" smtClean="0">
                <a:solidFill>
                  <a:srgbClr val="414141"/>
                </a:solidFill>
                <a:latin typeface="Arial" panose="020B0604020202020204" pitchFamily="34" charset="0"/>
              </a:rPr>
              <a:t>Emirates</a:t>
            </a:r>
            <a:r>
              <a:rPr lang="en-GB" dirty="0">
                <a:solidFill>
                  <a:srgbClr val="414141"/>
                </a:solidFill>
                <a:latin typeface="Arial" panose="020B0604020202020204" pitchFamily="34" charset="0"/>
              </a:rPr>
              <a:t>, </a:t>
            </a:r>
            <a:r>
              <a:rPr lang="en-GB" dirty="0" smtClean="0">
                <a:solidFill>
                  <a:srgbClr val="414141"/>
                </a:solidFill>
                <a:latin typeface="Arial" panose="020B0604020202020204" pitchFamily="34" charset="0"/>
              </a:rPr>
              <a:t>England </a:t>
            </a:r>
            <a:r>
              <a:rPr lang="en-GB" dirty="0">
                <a:solidFill>
                  <a:srgbClr val="414141"/>
                </a:solidFill>
                <a:latin typeface="Arial" panose="020B0604020202020204" pitchFamily="34" charset="0"/>
              </a:rPr>
              <a:t>Cricket Team, Gok Wan, Hachette UK, IMO Car Wash, Jamie Cullum, Kate Moss, MAMA Group, Neal Street Productions, Penguin, PGA European Tour, Prescience Film Finance, PROfounders Capital, Raymond Gubbay Limited, Take 2 Interactive, The Royal Household</a:t>
            </a:r>
            <a:r>
              <a:rPr lang="en-GB" dirty="0" smtClean="0">
                <a:solidFill>
                  <a:srgbClr val="414141"/>
                </a:solidFill>
                <a:latin typeface="Arial" panose="020B0604020202020204" pitchFamily="34" charset="0"/>
              </a:rPr>
              <a:t>, Universal </a:t>
            </a:r>
            <a:r>
              <a:rPr lang="en-GB" dirty="0">
                <a:solidFill>
                  <a:srgbClr val="414141"/>
                </a:solidFill>
                <a:latin typeface="Arial" panose="020B0604020202020204" pitchFamily="34" charset="0"/>
              </a:rPr>
              <a:t>Music Group</a:t>
            </a:r>
            <a:r>
              <a:rPr lang="en-GB" dirty="0" smtClean="0">
                <a:solidFill>
                  <a:srgbClr val="414141"/>
                </a:solidFill>
                <a:latin typeface="Arial" panose="020B0604020202020204" pitchFamily="34" charset="0"/>
              </a:rPr>
              <a:t>, Universal </a:t>
            </a:r>
            <a:r>
              <a:rPr lang="en-GB" dirty="0">
                <a:solidFill>
                  <a:srgbClr val="414141"/>
                </a:solidFill>
                <a:latin typeface="Arial" panose="020B0604020202020204" pitchFamily="34" charset="0"/>
              </a:rPr>
              <a:t>Pictures</a:t>
            </a:r>
            <a:r>
              <a:rPr lang="en-GB" dirty="0" smtClean="0">
                <a:solidFill>
                  <a:srgbClr val="414141"/>
                </a:solidFill>
                <a:latin typeface="Arial" panose="020B0604020202020204" pitchFamily="34" charset="0"/>
              </a:rPr>
              <a:t>, Virgin </a:t>
            </a:r>
            <a:r>
              <a:rPr lang="en-GB" dirty="0">
                <a:solidFill>
                  <a:srgbClr val="414141"/>
                </a:solidFill>
                <a:latin typeface="Arial" panose="020B0604020202020204" pitchFamily="34" charset="0"/>
              </a:rPr>
              <a:t>Group</a:t>
            </a:r>
            <a:r>
              <a:rPr lang="en-GB" dirty="0" smtClean="0">
                <a:solidFill>
                  <a:srgbClr val="414141"/>
                </a:solidFill>
                <a:latin typeface="Arial" panose="020B0604020202020204" pitchFamily="34" charset="0"/>
              </a:rPr>
              <a:t>, Wolford </a:t>
            </a:r>
            <a:r>
              <a:rPr lang="en-GB" dirty="0">
                <a:solidFill>
                  <a:srgbClr val="414141"/>
                </a:solidFill>
                <a:latin typeface="Arial" panose="020B0604020202020204" pitchFamily="34" charset="0"/>
              </a:rPr>
              <a:t>London and </a:t>
            </a:r>
            <a:r>
              <a:rPr lang="en-GB" dirty="0" smtClean="0">
                <a:solidFill>
                  <a:srgbClr val="414141"/>
                </a:solidFill>
                <a:latin typeface="Arial" panose="020B0604020202020204" pitchFamily="34" charset="0"/>
              </a:rPr>
              <a:t> Zattikka</a:t>
            </a:r>
            <a:endParaRPr lang="en-GB" dirty="0"/>
          </a:p>
        </p:txBody>
      </p:sp>
    </p:spTree>
    <p:extLst>
      <p:ext uri="{BB962C8B-B14F-4D97-AF65-F5344CB8AC3E}">
        <p14:creationId xmlns:p14="http://schemas.microsoft.com/office/powerpoint/2010/main" val="34723763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390464"/>
            <a:ext cx="5436096" cy="407707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2563368"/>
            <a:ext cx="1731264" cy="1731264"/>
          </a:xfrm>
          <a:prstGeom prst="rect">
            <a:avLst/>
          </a:prstGeom>
        </p:spPr>
      </p:pic>
    </p:spTree>
    <p:extLst>
      <p:ext uri="{BB962C8B-B14F-4D97-AF65-F5344CB8AC3E}">
        <p14:creationId xmlns:p14="http://schemas.microsoft.com/office/powerpoint/2010/main" val="33777804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EC3 Legal</a:t>
            </a:r>
            <a:endParaRPr lang="en-GB" dirty="0"/>
          </a:p>
        </p:txBody>
      </p:sp>
      <p:sp>
        <p:nvSpPr>
          <p:cNvPr id="3" name="Content Placeholder 2"/>
          <p:cNvSpPr>
            <a:spLocks noGrp="1"/>
          </p:cNvSpPr>
          <p:nvPr>
            <p:ph idx="1"/>
          </p:nvPr>
        </p:nvSpPr>
        <p:spPr/>
        <p:txBody>
          <a:bodyPr/>
          <a:lstStyle/>
          <a:p>
            <a:r>
              <a:rPr lang="en-GB" dirty="0"/>
              <a:t>EC3\Legal was launched in July 2012 aiming to bring a fresh attitude and commercial approach to legal services for brokers, Lloyd’s agencies, MGA’s and other insurance businesses. Our clients use us to provide much wider support than just legal advices.</a:t>
            </a:r>
          </a:p>
        </p:txBody>
      </p:sp>
    </p:spTree>
    <p:extLst>
      <p:ext uri="{BB962C8B-B14F-4D97-AF65-F5344CB8AC3E}">
        <p14:creationId xmlns:p14="http://schemas.microsoft.com/office/powerpoint/2010/main" val="36101274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0125" y="764704"/>
            <a:ext cx="7143750" cy="1800225"/>
          </a:xfrm>
          <a:prstGeom prst="rect">
            <a:avLst/>
          </a:prstGeom>
          <a:ln>
            <a:solidFill>
              <a:srgbClr val="002060"/>
            </a:solidFill>
          </a:ln>
        </p:spPr>
      </p:pic>
      <p:pic>
        <p:nvPicPr>
          <p:cNvPr id="5" name="Picture 4"/>
          <p:cNvPicPr>
            <a:picLocks noChangeAspect="1"/>
          </p:cNvPicPr>
          <p:nvPr/>
        </p:nvPicPr>
        <p:blipFill>
          <a:blip r:embed="rId4"/>
          <a:stretch>
            <a:fillRect/>
          </a:stretch>
        </p:blipFill>
        <p:spPr>
          <a:xfrm>
            <a:off x="1000125" y="2996952"/>
            <a:ext cx="7143750" cy="1514475"/>
          </a:xfrm>
          <a:prstGeom prst="rect">
            <a:avLst/>
          </a:prstGeom>
          <a:ln>
            <a:solidFill>
              <a:srgbClr val="002060"/>
            </a:solidFill>
          </a:ln>
        </p:spPr>
      </p:pic>
    </p:spTree>
    <p:extLst>
      <p:ext uri="{BB962C8B-B14F-4D97-AF65-F5344CB8AC3E}">
        <p14:creationId xmlns:p14="http://schemas.microsoft.com/office/powerpoint/2010/main" val="12833645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7643" y="548680"/>
            <a:ext cx="8408714" cy="4680520"/>
          </a:xfrm>
          <a:prstGeom prst="rect">
            <a:avLst/>
          </a:prstGeom>
        </p:spPr>
      </p:pic>
      <p:pic>
        <p:nvPicPr>
          <p:cNvPr id="1027" name="Picture 3"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4613" y="-26055638"/>
            <a:ext cx="1143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0517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1" name="Picture 3"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8100" y="-51422300"/>
            <a:ext cx="1143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3568" y="692696"/>
            <a:ext cx="1552575" cy="2181225"/>
          </a:xfrm>
          <a:prstGeom prst="rect">
            <a:avLst/>
          </a:prstGeom>
        </p:spPr>
      </p:pic>
      <p:sp>
        <p:nvSpPr>
          <p:cNvPr id="5" name="Rectangle 4"/>
          <p:cNvSpPr/>
          <p:nvPr/>
        </p:nvSpPr>
        <p:spPr>
          <a:xfrm>
            <a:off x="1979712" y="1268759"/>
            <a:ext cx="256431" cy="160516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Rectangle 2"/>
          <p:cNvSpPr/>
          <p:nvPr/>
        </p:nvSpPr>
        <p:spPr>
          <a:xfrm>
            <a:off x="683568" y="1556792"/>
            <a:ext cx="8280920" cy="4893647"/>
          </a:xfrm>
          <a:prstGeom prst="rect">
            <a:avLst/>
          </a:prstGeom>
        </p:spPr>
        <p:txBody>
          <a:bodyPr wrap="square">
            <a:spAutoFit/>
          </a:bodyPr>
          <a:lstStyle/>
          <a:p>
            <a:pPr>
              <a:tabLst>
                <a:tab pos="1524000" algn="l"/>
              </a:tabLst>
            </a:pPr>
            <a:r>
              <a:rPr lang="en-GB" sz="2400" dirty="0" smtClean="0"/>
              <a:t>	David </a:t>
            </a:r>
            <a:r>
              <a:rPr lang="en-GB" sz="2400" dirty="0"/>
              <a:t>has been practicing corporate commercial </a:t>
            </a:r>
            <a:r>
              <a:rPr lang="en-GB" sz="2400" dirty="0" smtClean="0"/>
              <a:t>	law </a:t>
            </a:r>
            <a:r>
              <a:rPr lang="en-GB" sz="2400" dirty="0"/>
              <a:t>for over 25 years, principally around the </a:t>
            </a:r>
            <a:r>
              <a:rPr lang="en-GB" sz="2400" dirty="0" smtClean="0"/>
              <a:t>		London </a:t>
            </a:r>
            <a:r>
              <a:rPr lang="en-GB" sz="2400" dirty="0"/>
              <a:t>and Lloyd’s insurance market, and in China even longer. His primary “market” is with insurance brokers, underwriting agents, MGA’s and other service providers, and those looking to invest into them such as venture capital funds, business angels and insurers. He has also dealt with many industries including oil and gas, minerals, shipping and ship finance, textiles, motor sport, football, asset leasing companies and corporate finance businesses. David qualified in 1986. He has been a partner at two of the best known </a:t>
            </a:r>
            <a:r>
              <a:rPr lang="en-GB" sz="2400" dirty="0" smtClean="0"/>
              <a:t>London </a:t>
            </a:r>
            <a:br>
              <a:rPr lang="en-GB" sz="2400" dirty="0" smtClean="0"/>
            </a:br>
            <a:r>
              <a:rPr lang="en-GB" sz="2400" dirty="0" smtClean="0"/>
              <a:t>insurance </a:t>
            </a:r>
            <a:r>
              <a:rPr lang="en-GB" sz="2400" dirty="0"/>
              <a:t>and commercial legal </a:t>
            </a:r>
            <a:r>
              <a:rPr lang="en-GB" sz="2400" dirty="0" smtClean="0"/>
              <a:t>practices, firstly</a:t>
            </a:r>
            <a:br>
              <a:rPr lang="en-GB" sz="2400" dirty="0" smtClean="0"/>
            </a:br>
            <a:r>
              <a:rPr lang="en-GB" sz="2400" dirty="0" smtClean="0"/>
              <a:t>Ince </a:t>
            </a:r>
            <a:r>
              <a:rPr lang="en-GB" sz="2400" dirty="0"/>
              <a:t>&amp; Co. and </a:t>
            </a:r>
            <a:r>
              <a:rPr lang="en-GB" sz="2400" dirty="0" smtClean="0"/>
              <a:t>most recently </a:t>
            </a:r>
            <a:r>
              <a:rPr lang="en-GB" sz="2400" dirty="0"/>
              <a:t>Clyde &amp; Co. for 20 years.</a:t>
            </a:r>
          </a:p>
        </p:txBody>
      </p:sp>
    </p:spTree>
    <p:extLst>
      <p:ext uri="{BB962C8B-B14F-4D97-AF65-F5344CB8AC3E}">
        <p14:creationId xmlns:p14="http://schemas.microsoft.com/office/powerpoint/2010/main" val="11481076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564904"/>
            <a:ext cx="8352928" cy="1569660"/>
          </a:xfrm>
          <a:prstGeom prst="rect">
            <a:avLst/>
          </a:prstGeom>
        </p:spPr>
        <p:txBody>
          <a:bodyPr wrap="square">
            <a:spAutoFit/>
          </a:bodyPr>
          <a:lstStyle/>
          <a:p>
            <a:r>
              <a:rPr lang="en-GB" sz="1600" b="1" dirty="0"/>
              <a:t>Client Base </a:t>
            </a:r>
          </a:p>
          <a:p>
            <a:r>
              <a:rPr lang="en-GB" sz="1600" dirty="0"/>
              <a:t>He acts for some 30 brokers and MGA’s in the UK across a broad spectrum of corporate, commercial, employment and regulatory issues. He was a founding member of the UK Managing General Agents Association (the UK equivalent of the AAMGAA), and remains on the board of the MGAA. He is also on various consultative bodies in the industry including at Lloyd’s, and speaks and writes frequently on various issues about the UK intermediated industry</a:t>
            </a:r>
            <a:r>
              <a:rPr lang="en-GB" sz="1400" dirty="0" smtClean="0"/>
              <a:t>.</a:t>
            </a:r>
            <a:endParaRPr lang="en-GB" sz="1400" dirty="0"/>
          </a:p>
        </p:txBody>
      </p:sp>
    </p:spTree>
    <p:extLst>
      <p:ext uri="{BB962C8B-B14F-4D97-AF65-F5344CB8AC3E}">
        <p14:creationId xmlns:p14="http://schemas.microsoft.com/office/powerpoint/2010/main" val="24838369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08720"/>
            <a:ext cx="8208912" cy="4770537"/>
          </a:xfrm>
          <a:prstGeom prst="rect">
            <a:avLst/>
          </a:prstGeom>
        </p:spPr>
        <p:txBody>
          <a:bodyPr wrap="square">
            <a:spAutoFit/>
          </a:bodyPr>
          <a:lstStyle/>
          <a:p>
            <a:r>
              <a:rPr lang="en-GB" sz="1600" b="1" dirty="0"/>
              <a:t>Recent Deals </a:t>
            </a:r>
          </a:p>
          <a:p>
            <a:r>
              <a:rPr lang="en-GB" sz="1600" dirty="0"/>
              <a:t>Having previously acted upon matters such as the purchase of Walsham Brothers by Quest, China Re coming into Lloyd’s and Canopius’ purchase of Omega, David has acted recently in relation to:</a:t>
            </a:r>
          </a:p>
          <a:p>
            <a:pPr>
              <a:buFont typeface="Arial" panose="020B0604020202020204" pitchFamily="34" charset="0"/>
              <a:buChar char="•"/>
            </a:pPr>
            <a:r>
              <a:rPr lang="en-GB" sz="1600" dirty="0"/>
              <a:t>The sale of Contego Underwriting Agencies to Arthur J Gallagher</a:t>
            </a:r>
          </a:p>
          <a:p>
            <a:pPr>
              <a:buFont typeface="Arial" panose="020B0604020202020204" pitchFamily="34" charset="0"/>
              <a:buChar char="•"/>
            </a:pPr>
            <a:r>
              <a:rPr lang="en-GB" sz="1600" dirty="0"/>
              <a:t>The purchase by Integro of Allan Chapman &amp; James</a:t>
            </a:r>
          </a:p>
          <a:p>
            <a:pPr>
              <a:buFont typeface="Arial" panose="020B0604020202020204" pitchFamily="34" charset="0"/>
              <a:buChar char="•"/>
            </a:pPr>
            <a:r>
              <a:rPr lang="en-GB" sz="1600" dirty="0"/>
              <a:t>The sale of Prime Professions to Willis</a:t>
            </a:r>
          </a:p>
          <a:p>
            <a:pPr>
              <a:buFont typeface="Arial" panose="020B0604020202020204" pitchFamily="34" charset="0"/>
              <a:buChar char="•"/>
            </a:pPr>
            <a:r>
              <a:rPr lang="en-GB" sz="1600" dirty="0"/>
              <a:t>The purchase of Doodsons Broking Group by Integro</a:t>
            </a:r>
          </a:p>
          <a:p>
            <a:pPr>
              <a:buFont typeface="Arial" panose="020B0604020202020204" pitchFamily="34" charset="0"/>
              <a:buChar char="•"/>
            </a:pPr>
            <a:r>
              <a:rPr lang="en-GB" sz="1600" dirty="0"/>
              <a:t>The sale for John Laing of its captive insurer</a:t>
            </a:r>
          </a:p>
          <a:p>
            <a:pPr>
              <a:buFont typeface="Arial" panose="020B0604020202020204" pitchFamily="34" charset="0"/>
              <a:buChar char="•"/>
            </a:pPr>
            <a:r>
              <a:rPr lang="en-GB" sz="1600" dirty="0"/>
              <a:t>The purchase and sale of seven Lloyds corporate vehicles for Addblend</a:t>
            </a:r>
          </a:p>
          <a:p>
            <a:pPr>
              <a:buFont typeface="Arial" panose="020B0604020202020204" pitchFamily="34" charset="0"/>
              <a:buChar char="•"/>
            </a:pPr>
            <a:r>
              <a:rPr lang="en-GB" sz="1600" dirty="0"/>
              <a:t>The purchase of the Vision business by Anglo Pacific Consultants</a:t>
            </a:r>
          </a:p>
          <a:p>
            <a:r>
              <a:rPr lang="en-GB" sz="1600" dirty="0"/>
              <a:t>David has extensive contacts within the corporate finance and banking sector in London specialising in the UK insurance market, and lectures to the major banks on insurance aspects as they affect banking practice. He can also provide contact details of specialised accountants and other relevant experts.</a:t>
            </a:r>
          </a:p>
          <a:p>
            <a:r>
              <a:rPr lang="en-GB" sz="1600" dirty="0"/>
              <a:t>David is on the Regulatory and Compliance Committee of the MGAA and has regular contact with the UK Financial Services Authority (the UK regulator of brokers and insurance agents) in such capacity.</a:t>
            </a:r>
          </a:p>
          <a:p>
            <a:r>
              <a:rPr lang="en-GB" sz="1600" dirty="0"/>
              <a:t>He is a well-known lawyer in the Lloyd’s broking and MGA market and has a good working relationship with the Corporation of Lloyd’s</a:t>
            </a:r>
          </a:p>
        </p:txBody>
      </p:sp>
    </p:spTree>
    <p:extLst>
      <p:ext uri="{BB962C8B-B14F-4D97-AF65-F5344CB8AC3E}">
        <p14:creationId xmlns:p14="http://schemas.microsoft.com/office/powerpoint/2010/main" val="20968366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09600"/>
            <a:ext cx="7772400" cy="319088"/>
          </a:xfrm>
        </p:spPr>
        <p:txBody>
          <a:bodyPr>
            <a:normAutofit fontScale="90000"/>
          </a:bodyPr>
          <a:lstStyle/>
          <a:p>
            <a:r>
              <a:rPr lang="en-GB" dirty="0" smtClean="0"/>
              <a:t>A Niche Specialist – from Chambers</a:t>
            </a:r>
          </a:p>
        </p:txBody>
      </p:sp>
      <p:sp>
        <p:nvSpPr>
          <p:cNvPr id="17411" name="Content Placeholder 2"/>
          <p:cNvSpPr>
            <a:spLocks noGrp="1"/>
          </p:cNvSpPr>
          <p:nvPr>
            <p:ph idx="1"/>
          </p:nvPr>
        </p:nvSpPr>
        <p:spPr bwMode="auto">
          <a:xfrm>
            <a:off x="457200" y="1071563"/>
            <a:ext cx="8186738" cy="4786312"/>
          </a:xfrm>
          <a:noFill/>
          <a:ln>
            <a:miter lim="800000"/>
            <a:headEnd/>
            <a:tailEnd/>
          </a:ln>
        </p:spPr>
        <p:txBody>
          <a:bodyPr vert="horz" wrap="square" lIns="91440" tIns="45720" rIns="91440" bIns="45720" numCol="1" anchor="t" anchorCtr="0" compatLnSpc="1">
            <a:prstTxWarp prst="textNoShape">
              <a:avLst/>
            </a:prstTxWarp>
          </a:bodyPr>
          <a:lstStyle/>
          <a:p>
            <a:r>
              <a:rPr lang="en-GB" sz="1600" b="1" dirty="0" smtClean="0"/>
              <a:t>Geoffrey Shindler</a:t>
            </a:r>
          </a:p>
          <a:p>
            <a:r>
              <a:rPr lang="en-GB" sz="1600" dirty="0" smtClean="0"/>
              <a:t>Ranked in: </a:t>
            </a:r>
            <a:r>
              <a:rPr lang="en-GB" sz="1600" b="1" dirty="0" smtClean="0"/>
              <a:t>North West </a:t>
            </a:r>
            <a:r>
              <a:rPr lang="en-GB" sz="1600" dirty="0" smtClean="0">
                <a:hlinkClick r:id="rId3" action="ppaction://hlinkfile"/>
              </a:rPr>
              <a:t>Charities (Band 1) </a:t>
            </a:r>
            <a:r>
              <a:rPr lang="en-GB" sz="1600" dirty="0" smtClean="0">
                <a:hlinkClick r:id="rId4" action="ppaction://hlinkfile"/>
              </a:rPr>
              <a:t>Private Client (Band 1) </a:t>
            </a:r>
            <a:r>
              <a:rPr lang="en-GB" sz="1600" dirty="0" smtClean="0"/>
              <a:t/>
            </a:r>
            <a:br>
              <a:rPr lang="en-GB" sz="1600" dirty="0" smtClean="0"/>
            </a:br>
            <a:r>
              <a:rPr lang="en-GB" sz="1600" b="1" dirty="0" smtClean="0"/>
              <a:t>Specialisation: </a:t>
            </a:r>
            <a:r>
              <a:rPr lang="en-GB" sz="1600" dirty="0" smtClean="0"/>
              <a:t>Trust and estate planning. Trusts, personal taxation specifically inheritance tax, capital gains, wills and probate.</a:t>
            </a:r>
          </a:p>
          <a:p>
            <a:r>
              <a:rPr lang="en-GB" sz="1600" b="1" dirty="0" smtClean="0"/>
              <a:t>Professional Memberships: </a:t>
            </a:r>
            <a:r>
              <a:rPr lang="en-GB" sz="1600" dirty="0" smtClean="0"/>
              <a:t>Chairman Society of Trust and Estate Practitioners (STEP) 1994-98, now World President; Trust Law Committee; International Academy of Estate and Trust Law; Society of Legal Scholars.</a:t>
            </a:r>
          </a:p>
          <a:p>
            <a:r>
              <a:rPr lang="en-GB" sz="1600" b="1" dirty="0" smtClean="0"/>
              <a:t>Career: </a:t>
            </a:r>
            <a:r>
              <a:rPr lang="en-GB" sz="1600" dirty="0" smtClean="0"/>
              <a:t>Qualified in 1969. Articled March Pearson. Halliwell Landau Partner from 1986 to 2006. Honorary Associate of Centre for Law and Business, Manchester University. Director of various local companies.</a:t>
            </a:r>
          </a:p>
          <a:p>
            <a:r>
              <a:rPr lang="en-GB" sz="1600" b="1" dirty="0" smtClean="0"/>
              <a:t>Publications: </a:t>
            </a:r>
            <a:r>
              <a:rPr lang="en-GB" sz="1600" dirty="0" smtClean="0"/>
              <a:t>Consulting Editor of ''Trusts and Estates Law &amp; Tax Journal.' Editorial board Wills and Trusts Law Reports. Regular conference speaker and writer.</a:t>
            </a:r>
          </a:p>
          <a:p>
            <a:r>
              <a:rPr lang="en-GB" sz="1600" b="1" dirty="0" smtClean="0"/>
              <a:t>Personal: </a:t>
            </a:r>
            <a:r>
              <a:rPr lang="en-GB" sz="1600" dirty="0" smtClean="0"/>
              <a:t>Born 1942. Attended Bury Grammar School and Cambridge University (MA LLM Cantab). Leisure interests include Marylebone Cricket Club, Vice Chairman Lancashire CCC, Manchester United FC, Manchester Literary and Philosophical Society and Portico Library; Director Royal Exchange Theatre, Manchester; Chairman of the Development Committee, Chairman Manchester Camarata. Lives Prestwich, Manchester.</a:t>
            </a:r>
          </a:p>
          <a:p>
            <a:endParaRPr lang="en-GB" sz="1600" dirty="0" smtClean="0"/>
          </a:p>
        </p:txBody>
      </p:sp>
      <p:sp>
        <p:nvSpPr>
          <p:cNvPr id="17412" name="Date Placeholder 3"/>
          <p:cNvSpPr>
            <a:spLocks noGrp="1"/>
          </p:cNvSpPr>
          <p:nvPr>
            <p:ph type="dt" sz="half" idx="10"/>
          </p:nvPr>
        </p:nvSpPr>
        <p:spPr>
          <a:noFill/>
        </p:spPr>
        <p:txBody>
          <a:bodyPr/>
          <a:lstStyle/>
          <a:p>
            <a:r>
              <a:rPr lang="en-GB" dirty="0" smtClean="0"/>
              <a:t>www.success121.com</a:t>
            </a:r>
          </a:p>
        </p:txBody>
      </p:sp>
      <p:pic>
        <p:nvPicPr>
          <p:cNvPr id="17413" name="Picture 6" descr="WRP Logo"/>
          <p:cNvPicPr>
            <a:picLocks noChangeAspect="1" noChangeArrowheads="1"/>
          </p:cNvPicPr>
          <p:nvPr/>
        </p:nvPicPr>
        <p:blipFill>
          <a:blip r:embed="rId5" cstate="print">
            <a:lum bright="6000"/>
          </a:blip>
          <a:srcRect/>
          <a:stretch>
            <a:fillRect/>
          </a:stretch>
        </p:blipFill>
        <p:spPr bwMode="auto">
          <a:xfrm>
            <a:off x="714375" y="5911850"/>
            <a:ext cx="785813" cy="490538"/>
          </a:xfrm>
          <a:prstGeom prst="rect">
            <a:avLst/>
          </a:prstGeom>
          <a:noFill/>
          <a:ln w="9525">
            <a:noFill/>
            <a:miter lim="800000"/>
            <a:headEnd/>
            <a:tailEnd/>
          </a:ln>
        </p:spPr>
      </p:pic>
    </p:spTree>
    <p:extLst>
      <p:ext uri="{BB962C8B-B14F-4D97-AF65-F5344CB8AC3E}">
        <p14:creationId xmlns:p14="http://schemas.microsoft.com/office/powerpoint/2010/main" val="34430179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smtClean="0">
                <a:latin typeface="Calibri" pitchFamily="34" charset="0"/>
                <a:cs typeface="Calibri" pitchFamily="34" charset="0"/>
              </a:rPr>
              <a:t>Finding Your Niche</a:t>
            </a:r>
            <a:br>
              <a:rPr lang="en-GB" b="1" dirty="0" smtClean="0">
                <a:latin typeface="Calibri" pitchFamily="34" charset="0"/>
                <a:cs typeface="Calibri" pitchFamily="34" charset="0"/>
              </a:rPr>
            </a:br>
            <a:r>
              <a:rPr lang="en-GB" sz="2700" dirty="0" smtClean="0">
                <a:latin typeface="Calibri" pitchFamily="34" charset="0"/>
                <a:cs typeface="Calibri" pitchFamily="34" charset="0"/>
              </a:rPr>
              <a:t>Jim Collins – Good to Great</a:t>
            </a:r>
            <a:endParaRPr lang="en-GB" sz="2700" dirty="0">
              <a:latin typeface="Calibri" pitchFamily="34" charset="0"/>
              <a:cs typeface="Calibri" pitchFamily="34" charset="0"/>
            </a:endParaRPr>
          </a:p>
        </p:txBody>
      </p:sp>
      <p:pic>
        <p:nvPicPr>
          <p:cNvPr id="7170" name="Picture 2" descr="http://www.britishhedgehogs.org.uk/images/new%20image/Hedgehog%20taken%20by%20Tim%20Plymo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28800"/>
            <a:ext cx="6048672" cy="403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22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Rudyard Kipling</a:t>
            </a:r>
            <a:endParaRPr lang="en-US" dirty="0"/>
          </a:p>
        </p:txBody>
      </p:sp>
      <p:sp>
        <p:nvSpPr>
          <p:cNvPr id="3" name="Content Placeholder 2"/>
          <p:cNvSpPr>
            <a:spLocks noGrp="1"/>
          </p:cNvSpPr>
          <p:nvPr>
            <p:ph idx="1"/>
          </p:nvPr>
        </p:nvSpPr>
        <p:spPr/>
        <p:txBody>
          <a:bodyPr>
            <a:normAutofit/>
          </a:bodyPr>
          <a:lstStyle/>
          <a:p>
            <a:pPr marL="0" indent="0">
              <a:buNone/>
            </a:pPr>
            <a:r>
              <a:rPr lang="en-GB" dirty="0"/>
              <a:t>I keep six honest serving-men </a:t>
            </a:r>
            <a:endParaRPr lang="en-GB" dirty="0" smtClean="0"/>
          </a:p>
          <a:p>
            <a:pPr marL="0" indent="0">
              <a:buNone/>
            </a:pPr>
            <a:r>
              <a:rPr lang="en-GB" dirty="0" smtClean="0"/>
              <a:t>(</a:t>
            </a:r>
            <a:r>
              <a:rPr lang="en-GB" dirty="0"/>
              <a:t>They taught me all I knew); </a:t>
            </a:r>
            <a:endParaRPr lang="en-GB" dirty="0" smtClean="0"/>
          </a:p>
          <a:p>
            <a:pPr marL="0" indent="0">
              <a:buNone/>
            </a:pPr>
            <a:r>
              <a:rPr lang="en-GB" dirty="0" smtClean="0"/>
              <a:t>Their </a:t>
            </a:r>
            <a:r>
              <a:rPr lang="en-GB" dirty="0"/>
              <a:t>names are What and Why and When </a:t>
            </a:r>
            <a:endParaRPr lang="en-GB" dirty="0" smtClean="0"/>
          </a:p>
          <a:p>
            <a:pPr marL="0" indent="0">
              <a:buNone/>
            </a:pPr>
            <a:r>
              <a:rPr lang="en-GB" dirty="0" smtClean="0"/>
              <a:t>And </a:t>
            </a:r>
            <a:r>
              <a:rPr lang="en-GB" dirty="0"/>
              <a:t>How and Where and Who. </a:t>
            </a:r>
            <a:endParaRPr lang="en-GB" dirty="0" smtClean="0"/>
          </a:p>
        </p:txBody>
      </p:sp>
    </p:spTree>
    <p:extLst>
      <p:ext uri="{BB962C8B-B14F-4D97-AF65-F5344CB8AC3E}">
        <p14:creationId xmlns:p14="http://schemas.microsoft.com/office/powerpoint/2010/main" val="22752987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p:cNvSpPr/>
          <p:nvPr/>
        </p:nvSpPr>
        <p:spPr>
          <a:xfrm>
            <a:off x="4572000" y="3068960"/>
            <a:ext cx="2520280" cy="2232248"/>
          </a:xfrm>
          <a:prstGeom prst="flowChartConnector">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2">
                    <a:lumMod val="60000"/>
                    <a:lumOff val="40000"/>
                  </a:schemeClr>
                </a:solidFill>
              </a:rPr>
              <a:t>Best</a:t>
            </a:r>
            <a:endParaRPr lang="en-GB" sz="3600" b="1" dirty="0">
              <a:solidFill>
                <a:schemeClr val="tx2">
                  <a:lumMod val="60000"/>
                  <a:lumOff val="40000"/>
                </a:schemeClr>
              </a:solidFill>
            </a:endParaRPr>
          </a:p>
        </p:txBody>
      </p:sp>
      <p:sp>
        <p:nvSpPr>
          <p:cNvPr id="2" name="Title 1"/>
          <p:cNvSpPr>
            <a:spLocks noGrp="1"/>
          </p:cNvSpPr>
          <p:nvPr>
            <p:ph type="title"/>
          </p:nvPr>
        </p:nvSpPr>
        <p:spPr/>
        <p:txBody>
          <a:bodyPr/>
          <a:lstStyle/>
          <a:p>
            <a:r>
              <a:rPr lang="en-GB" b="1" dirty="0" smtClean="0">
                <a:latin typeface="Calibri" pitchFamily="34" charset="0"/>
                <a:cs typeface="Calibri" pitchFamily="34" charset="0"/>
              </a:rPr>
              <a:t>Niche Essentials</a:t>
            </a:r>
            <a:endParaRPr lang="en-GB" b="1" dirty="0">
              <a:latin typeface="Calibri" pitchFamily="34" charset="0"/>
              <a:cs typeface="Calibri" pitchFamily="34" charset="0"/>
            </a:endParaRPr>
          </a:p>
        </p:txBody>
      </p:sp>
      <p:sp>
        <p:nvSpPr>
          <p:cNvPr id="4" name="Flowchart: Connector 3"/>
          <p:cNvSpPr/>
          <p:nvPr/>
        </p:nvSpPr>
        <p:spPr>
          <a:xfrm>
            <a:off x="2411760" y="3068960"/>
            <a:ext cx="2520280" cy="2232248"/>
          </a:xfrm>
          <a:prstGeom prst="flowChartConnector">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2">
                    <a:lumMod val="60000"/>
                    <a:lumOff val="40000"/>
                  </a:schemeClr>
                </a:solidFill>
              </a:rPr>
              <a:t>Money</a:t>
            </a:r>
            <a:endParaRPr lang="en-GB" sz="3600" b="1" dirty="0">
              <a:solidFill>
                <a:schemeClr val="tx2">
                  <a:lumMod val="60000"/>
                  <a:lumOff val="40000"/>
                </a:schemeClr>
              </a:solidFill>
            </a:endParaRPr>
          </a:p>
        </p:txBody>
      </p:sp>
      <p:sp>
        <p:nvSpPr>
          <p:cNvPr id="7" name="Flowchart: Connector 6"/>
          <p:cNvSpPr/>
          <p:nvPr/>
        </p:nvSpPr>
        <p:spPr>
          <a:xfrm>
            <a:off x="3311860" y="1772816"/>
            <a:ext cx="2520280" cy="2232248"/>
          </a:xfrm>
          <a:prstGeom prst="flowChartConnector">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600" b="1" dirty="0" smtClean="0">
                <a:solidFill>
                  <a:schemeClr val="tx2">
                    <a:lumMod val="60000"/>
                    <a:lumOff val="40000"/>
                  </a:schemeClr>
                </a:solidFill>
              </a:rPr>
              <a:t>Passion</a:t>
            </a:r>
          </a:p>
          <a:p>
            <a:pPr algn="ctr"/>
            <a:endParaRPr lang="en-GB" dirty="0" smtClean="0">
              <a:solidFill>
                <a:schemeClr val="accent6">
                  <a:lumMod val="60000"/>
                  <a:lumOff val="40000"/>
                </a:schemeClr>
              </a:solidFill>
            </a:endParaRPr>
          </a:p>
          <a:p>
            <a:pPr algn="ctr"/>
            <a:endParaRPr lang="en-GB" dirty="0">
              <a:solidFill>
                <a:schemeClr val="accent6">
                  <a:lumMod val="60000"/>
                  <a:lumOff val="40000"/>
                </a:schemeClr>
              </a:solidFill>
            </a:endParaRPr>
          </a:p>
        </p:txBody>
      </p:sp>
    </p:spTree>
    <p:extLst>
      <p:ext uri="{BB962C8B-B14F-4D97-AF65-F5344CB8AC3E}">
        <p14:creationId xmlns:p14="http://schemas.microsoft.com/office/powerpoint/2010/main" val="18836785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Who are your Clients?</a:t>
            </a:r>
            <a:endParaRPr lang="en-GB" b="1" dirty="0"/>
          </a:p>
        </p:txBody>
      </p:sp>
      <p:sp>
        <p:nvSpPr>
          <p:cNvPr id="3" name="Content Placeholder 2"/>
          <p:cNvSpPr>
            <a:spLocks noGrp="1"/>
          </p:cNvSpPr>
          <p:nvPr>
            <p:ph idx="1"/>
          </p:nvPr>
        </p:nvSpPr>
        <p:spPr/>
        <p:txBody>
          <a:bodyPr>
            <a:normAutofit lnSpcReduction="10000"/>
          </a:bodyPr>
          <a:lstStyle/>
          <a:p>
            <a:r>
              <a:rPr lang="en-GB" dirty="0" smtClean="0"/>
              <a:t>Organisation v Individual</a:t>
            </a:r>
          </a:p>
          <a:p>
            <a:r>
              <a:rPr lang="en-GB" dirty="0" smtClean="0"/>
              <a:t>Public Sector v Private Sector</a:t>
            </a:r>
          </a:p>
          <a:p>
            <a:r>
              <a:rPr lang="en-GB" dirty="0" smtClean="0"/>
              <a:t>Geographic Boundaries</a:t>
            </a:r>
          </a:p>
          <a:p>
            <a:r>
              <a:rPr lang="en-GB" dirty="0" smtClean="0"/>
              <a:t>Income Parameters</a:t>
            </a:r>
          </a:p>
          <a:p>
            <a:r>
              <a:rPr lang="en-GB" dirty="0" smtClean="0"/>
              <a:t>Industry Sectors</a:t>
            </a:r>
          </a:p>
          <a:p>
            <a:endParaRPr lang="en-GB" dirty="0"/>
          </a:p>
          <a:p>
            <a:r>
              <a:rPr lang="en-GB" dirty="0" smtClean="0"/>
              <a:t>Where you have some existing expertise and clients to build upon</a:t>
            </a:r>
          </a:p>
        </p:txBody>
      </p:sp>
    </p:spTree>
    <p:extLst>
      <p:ext uri="{BB962C8B-B14F-4D97-AF65-F5344CB8AC3E}">
        <p14:creationId xmlns:p14="http://schemas.microsoft.com/office/powerpoint/2010/main" val="35285620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468312" y="274638"/>
            <a:ext cx="7761287" cy="1143000"/>
          </a:xfrm>
        </p:spPr>
        <p:txBody>
          <a:bodyPr>
            <a:normAutofit/>
          </a:bodyPr>
          <a:lstStyle/>
          <a:p>
            <a:pPr algn="l"/>
            <a:r>
              <a:rPr lang="en-GB" b="1" dirty="0">
                <a:latin typeface="Calibri" pitchFamily="34" charset="0"/>
              </a:rPr>
              <a:t>O</a:t>
            </a:r>
            <a:r>
              <a:rPr lang="en-GB" b="1" dirty="0" smtClean="0">
                <a:latin typeface="Calibri" pitchFamily="34" charset="0"/>
              </a:rPr>
              <a:t>bstacles to your reputation</a:t>
            </a:r>
            <a:endParaRPr lang="en-GB" dirty="0">
              <a:latin typeface="Calibri" pitchFamily="34" charset="0"/>
            </a:endParaRPr>
          </a:p>
        </p:txBody>
      </p:sp>
      <p:sp>
        <p:nvSpPr>
          <p:cNvPr id="8" name="Content Placeholder 3"/>
          <p:cNvSpPr txBox="1">
            <a:spLocks/>
          </p:cNvSpPr>
          <p:nvPr/>
        </p:nvSpPr>
        <p:spPr bwMode="auto">
          <a:xfrm>
            <a:off x="468313" y="1643050"/>
            <a:ext cx="8104215" cy="4729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50000"/>
              </a:lnSpc>
              <a:spcBef>
                <a:spcPct val="20000"/>
              </a:spcBef>
              <a:spcAft>
                <a:spcPct val="0"/>
              </a:spcAft>
              <a:buSzTx/>
              <a:buFont typeface="Arial" pitchFamily="34" charset="0"/>
              <a:buChar char="•"/>
              <a:tabLst/>
              <a:defRPr/>
            </a:pPr>
            <a:r>
              <a:rPr kumimoji="0" lang="en-GB" sz="2400" b="0" i="0" u="none" strike="noStrike" kern="0" cap="none" spc="0" normalizeH="0" baseline="0" noProof="0" dirty="0" smtClean="0">
                <a:ln>
                  <a:noFill/>
                </a:ln>
                <a:solidFill>
                  <a:schemeClr val="tx1"/>
                </a:solidFill>
                <a:effectLst/>
                <a:uLnTx/>
                <a:uFillTx/>
                <a:latin typeface="Calibri" pitchFamily="34" charset="0"/>
                <a:ea typeface="+mn-ea"/>
                <a:cs typeface="+mn-cs"/>
              </a:rPr>
              <a:t>Making a different intro every time</a:t>
            </a:r>
            <a:endParaRPr kumimoji="0" lang="en-GB" sz="2400" b="0" i="0" u="none" strike="noStrike" kern="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50000"/>
              </a:lnSpc>
              <a:spcBef>
                <a:spcPct val="20000"/>
              </a:spcBef>
              <a:spcAft>
                <a:spcPct val="0"/>
              </a:spcAft>
              <a:buSzTx/>
              <a:buFont typeface="Arial" pitchFamily="34" charset="0"/>
              <a:buChar char="•"/>
              <a:tabLst/>
              <a:defRPr/>
            </a:pPr>
            <a:r>
              <a:rPr lang="en-GB" sz="2400" kern="0" baseline="0" dirty="0" smtClean="0">
                <a:cs typeface="+mn-cs"/>
              </a:rPr>
              <a:t>Describing what we do,</a:t>
            </a:r>
            <a:r>
              <a:rPr lang="en-GB" sz="2400" kern="0" dirty="0" smtClean="0">
                <a:cs typeface="+mn-cs"/>
              </a:rPr>
              <a:t> versus ...(?)</a:t>
            </a:r>
          </a:p>
          <a:p>
            <a:pPr marL="342900" marR="0" lvl="0" indent="-342900" algn="l" defTabSz="914400" rtl="0" eaLnBrk="1" fontAlgn="base" latinLnBrk="0" hangingPunct="1">
              <a:lnSpc>
                <a:spcPct val="150000"/>
              </a:lnSpc>
              <a:spcBef>
                <a:spcPct val="20000"/>
              </a:spcBef>
              <a:spcAft>
                <a:spcPct val="0"/>
              </a:spcAft>
              <a:buSzTx/>
              <a:buFont typeface="Arial" pitchFamily="34" charset="0"/>
              <a:buChar char="•"/>
              <a:tabLst/>
              <a:defRPr/>
            </a:pPr>
            <a:r>
              <a:rPr kumimoji="0" lang="en-GB" sz="2400" b="0" i="0" u="none" strike="noStrike" kern="0" cap="none" spc="0" normalizeH="0" baseline="0" noProof="0" dirty="0" smtClean="0">
                <a:ln>
                  <a:noFill/>
                </a:ln>
                <a:solidFill>
                  <a:schemeClr val="tx1"/>
                </a:solidFill>
                <a:effectLst/>
                <a:uLnTx/>
                <a:uFillTx/>
                <a:latin typeface="Calibri" pitchFamily="34" charset="0"/>
                <a:ea typeface="+mn-ea"/>
                <a:cs typeface="+mn-cs"/>
              </a:rPr>
              <a:t>Using generic</a:t>
            </a:r>
            <a:r>
              <a:rPr lang="en-GB" sz="2400" kern="0" dirty="0" smtClean="0">
                <a:cs typeface="+mn-cs"/>
              </a:rPr>
              <a:t>, abstract language</a:t>
            </a:r>
            <a:endParaRPr kumimoji="0" lang="en-GB" sz="2400" b="0" i="0" u="none" strike="noStrike" kern="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50000"/>
              </a:lnSpc>
              <a:spcBef>
                <a:spcPct val="20000"/>
              </a:spcBef>
              <a:spcAft>
                <a:spcPct val="0"/>
              </a:spcAft>
              <a:buSzTx/>
              <a:buFont typeface="Arial" pitchFamily="34" charset="0"/>
              <a:buChar char="•"/>
              <a:tabLst/>
              <a:defRPr/>
            </a:pPr>
            <a:r>
              <a:rPr lang="en-GB" sz="2400" kern="0" baseline="0" dirty="0" smtClean="0">
                <a:cs typeface="+mn-cs"/>
              </a:rPr>
              <a:t>Clients not recognisable to others</a:t>
            </a:r>
          </a:p>
          <a:p>
            <a:pPr marL="342900" marR="0" lvl="0" indent="-342900" algn="l" defTabSz="914400" rtl="0" eaLnBrk="1" fontAlgn="base" latinLnBrk="0" hangingPunct="1">
              <a:lnSpc>
                <a:spcPct val="150000"/>
              </a:lnSpc>
              <a:spcBef>
                <a:spcPct val="20000"/>
              </a:spcBef>
              <a:spcAft>
                <a:spcPct val="0"/>
              </a:spcAft>
              <a:buSzTx/>
              <a:buFont typeface="Arial" pitchFamily="34" charset="0"/>
              <a:buChar char="•"/>
              <a:tabLst/>
              <a:defRPr/>
            </a:pPr>
            <a:r>
              <a:rPr kumimoji="0" lang="en-GB" sz="2400" b="0" i="0" u="none" strike="noStrike" kern="0" cap="none" spc="0" normalizeH="0" noProof="0" dirty="0" smtClean="0">
                <a:ln>
                  <a:noFill/>
                </a:ln>
                <a:solidFill>
                  <a:schemeClr val="tx1"/>
                </a:solidFill>
                <a:effectLst/>
                <a:uLnTx/>
                <a:uFillTx/>
                <a:latin typeface="Calibri" pitchFamily="34" charset="0"/>
                <a:ea typeface="+mn-ea"/>
                <a:cs typeface="+mn-cs"/>
              </a:rPr>
              <a:t>No follow-up system, no reservoir</a:t>
            </a:r>
          </a:p>
          <a:p>
            <a:pPr marL="342900" marR="0" lvl="0" indent="-342900" algn="l" defTabSz="914400" rtl="0" eaLnBrk="1" fontAlgn="base" latinLnBrk="0" hangingPunct="1">
              <a:lnSpc>
                <a:spcPct val="150000"/>
              </a:lnSpc>
              <a:spcBef>
                <a:spcPct val="20000"/>
              </a:spcBef>
              <a:spcAft>
                <a:spcPct val="0"/>
              </a:spcAft>
              <a:buSzTx/>
              <a:buFont typeface="Arial" pitchFamily="34" charset="0"/>
              <a:buChar char="•"/>
              <a:tabLst/>
              <a:defRPr/>
            </a:pPr>
            <a:r>
              <a:rPr lang="en-GB" sz="2400" kern="0" baseline="0" dirty="0" smtClean="0">
                <a:cs typeface="+mn-cs"/>
              </a:rPr>
              <a:t>No Showcase, to warm and develop the relationship</a:t>
            </a:r>
          </a:p>
          <a:p>
            <a:pPr marL="342900" marR="0" lvl="0" indent="-342900" algn="l" defTabSz="914400" rtl="0" eaLnBrk="1" fontAlgn="base" latinLnBrk="0" hangingPunct="1">
              <a:lnSpc>
                <a:spcPct val="150000"/>
              </a:lnSpc>
              <a:spcBef>
                <a:spcPct val="20000"/>
              </a:spcBef>
              <a:spcAft>
                <a:spcPct val="0"/>
              </a:spcAft>
              <a:buSzTx/>
              <a:buFont typeface="Arial" pitchFamily="34" charset="0"/>
              <a:buChar char="•"/>
              <a:tabLst/>
              <a:defRPr/>
            </a:pPr>
            <a:r>
              <a:rPr kumimoji="0" lang="en-GB" sz="2400" b="0" i="0" u="none" strike="noStrike" kern="0" cap="none" spc="0" normalizeH="0" noProof="0" dirty="0" smtClean="0">
                <a:ln>
                  <a:noFill/>
                </a:ln>
                <a:solidFill>
                  <a:schemeClr val="tx1"/>
                </a:solidFill>
                <a:effectLst/>
                <a:uLnTx/>
                <a:uFillTx/>
                <a:latin typeface="Calibri" pitchFamily="34" charset="0"/>
                <a:ea typeface="+mn-ea"/>
                <a:cs typeface="+mn-cs"/>
              </a:rPr>
              <a:t>Doing own prospecting</a:t>
            </a:r>
            <a:endParaRPr kumimoji="0" lang="en-GB"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val="4838749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idx="4294967295"/>
          </p:nvPr>
        </p:nvSpPr>
        <p:spPr>
          <a:xfrm>
            <a:off x="0" y="274638"/>
            <a:ext cx="8229600" cy="1143000"/>
          </a:xfrm>
        </p:spPr>
        <p:txBody>
          <a:bodyPr/>
          <a:lstStyle/>
          <a:p>
            <a:r>
              <a:rPr lang="en-GB" b="1" dirty="0" smtClean="0">
                <a:latin typeface="Calibri" pitchFamily="34" charset="0"/>
              </a:rPr>
              <a:t>The  Prospect Pathway</a:t>
            </a:r>
            <a:endParaRPr lang="en-GB" b="1" dirty="0">
              <a:latin typeface="Calibri" pitchFamily="34" charset="0"/>
            </a:endParaRPr>
          </a:p>
        </p:txBody>
      </p:sp>
      <p:sp>
        <p:nvSpPr>
          <p:cNvPr id="101378" name="Content Placeholder 2"/>
          <p:cNvSpPr>
            <a:spLocks noGrp="1"/>
          </p:cNvSpPr>
          <p:nvPr>
            <p:ph idx="4294967295"/>
          </p:nvPr>
        </p:nvSpPr>
        <p:spPr>
          <a:xfrm>
            <a:off x="0" y="1214438"/>
            <a:ext cx="8229600" cy="4911725"/>
          </a:xfrm>
        </p:spPr>
        <p:txBody>
          <a:bodyPr/>
          <a:lstStyle/>
          <a:p>
            <a:endParaRPr lang="en-GB" sz="2800" dirty="0"/>
          </a:p>
          <a:p>
            <a:pPr>
              <a:buNone/>
            </a:pPr>
            <a:endParaRPr lang="en-GB" dirty="0">
              <a:latin typeface="Calibri" pitchFamily="34" charset="0"/>
            </a:endParaRPr>
          </a:p>
          <a:p>
            <a:endParaRPr lang="en-GB" dirty="0"/>
          </a:p>
          <a:p>
            <a:endParaRPr lang="en-GB" dirty="0"/>
          </a:p>
          <a:p>
            <a:endParaRPr lang="en-GB" dirty="0"/>
          </a:p>
        </p:txBody>
      </p:sp>
      <p:sp>
        <p:nvSpPr>
          <p:cNvPr id="5" name="Rounded Rectangle 4"/>
          <p:cNvSpPr/>
          <p:nvPr/>
        </p:nvSpPr>
        <p:spPr>
          <a:xfrm>
            <a:off x="928662" y="4857760"/>
            <a:ext cx="1785950" cy="107157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alibri" pitchFamily="34" charset="0"/>
                <a:cs typeface="Calibri" pitchFamily="34" charset="0"/>
              </a:rPr>
              <a:t>Read an article</a:t>
            </a:r>
            <a:endParaRPr lang="en-GB" b="1" dirty="0">
              <a:solidFill>
                <a:schemeClr val="bg1"/>
              </a:solidFill>
              <a:latin typeface="Calibri" pitchFamily="34" charset="0"/>
              <a:cs typeface="Calibri" pitchFamily="34" charset="0"/>
            </a:endParaRPr>
          </a:p>
        </p:txBody>
      </p:sp>
      <p:sp>
        <p:nvSpPr>
          <p:cNvPr id="6" name="Rounded Rectangle 5"/>
          <p:cNvSpPr/>
          <p:nvPr/>
        </p:nvSpPr>
        <p:spPr>
          <a:xfrm>
            <a:off x="1357290" y="3786190"/>
            <a:ext cx="1785950" cy="107157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alibri" pitchFamily="34" charset="0"/>
                <a:cs typeface="Calibri" pitchFamily="34" charset="0"/>
              </a:rPr>
              <a:t>Subscribe to a blog</a:t>
            </a:r>
            <a:endParaRPr lang="en-GB" b="1" dirty="0">
              <a:solidFill>
                <a:schemeClr val="bg1"/>
              </a:solidFill>
              <a:latin typeface="Calibri" pitchFamily="34" charset="0"/>
              <a:cs typeface="Calibri" pitchFamily="34" charset="0"/>
            </a:endParaRPr>
          </a:p>
        </p:txBody>
      </p:sp>
      <p:sp>
        <p:nvSpPr>
          <p:cNvPr id="7" name="Rounded Rectangle 6"/>
          <p:cNvSpPr/>
          <p:nvPr/>
        </p:nvSpPr>
        <p:spPr>
          <a:xfrm>
            <a:off x="2000232" y="2714620"/>
            <a:ext cx="1785950" cy="107157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alibri" pitchFamily="34" charset="0"/>
                <a:cs typeface="Calibri" pitchFamily="34" charset="0"/>
              </a:rPr>
              <a:t>Hear a talk</a:t>
            </a:r>
            <a:endParaRPr lang="en-GB" b="1" dirty="0">
              <a:solidFill>
                <a:schemeClr val="bg1"/>
              </a:solidFill>
              <a:latin typeface="Calibri" pitchFamily="34" charset="0"/>
              <a:cs typeface="Calibri" pitchFamily="34" charset="0"/>
            </a:endParaRPr>
          </a:p>
        </p:txBody>
      </p:sp>
      <p:sp>
        <p:nvSpPr>
          <p:cNvPr id="8" name="Rounded Rectangle 7"/>
          <p:cNvSpPr/>
          <p:nvPr/>
        </p:nvSpPr>
        <p:spPr>
          <a:xfrm>
            <a:off x="3786182" y="2449217"/>
            <a:ext cx="1785950" cy="107157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alibri" pitchFamily="34" charset="0"/>
                <a:cs typeface="Calibri" pitchFamily="34" charset="0"/>
              </a:rPr>
              <a:t>Download Resources</a:t>
            </a:r>
            <a:endParaRPr lang="en-GB" b="1" dirty="0">
              <a:solidFill>
                <a:schemeClr val="bg1"/>
              </a:solidFill>
              <a:latin typeface="Calibri" pitchFamily="34" charset="0"/>
              <a:cs typeface="Calibri" pitchFamily="34" charset="0"/>
            </a:endParaRPr>
          </a:p>
        </p:txBody>
      </p:sp>
      <p:sp>
        <p:nvSpPr>
          <p:cNvPr id="9" name="Rounded Rectangle 8"/>
          <p:cNvSpPr/>
          <p:nvPr/>
        </p:nvSpPr>
        <p:spPr>
          <a:xfrm>
            <a:off x="3686156" y="3857628"/>
            <a:ext cx="1785950" cy="107157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alibri" pitchFamily="34" charset="0"/>
                <a:cs typeface="Calibri" pitchFamily="34" charset="0"/>
              </a:rPr>
              <a:t>Google search</a:t>
            </a:r>
            <a:endParaRPr lang="en-GB" b="1" dirty="0">
              <a:solidFill>
                <a:schemeClr val="bg1"/>
              </a:solidFill>
              <a:latin typeface="Calibri" pitchFamily="34" charset="0"/>
              <a:cs typeface="Calibri" pitchFamily="34" charset="0"/>
            </a:endParaRPr>
          </a:p>
        </p:txBody>
      </p:sp>
      <p:sp>
        <p:nvSpPr>
          <p:cNvPr id="10" name="Rounded Rectangle 9"/>
          <p:cNvSpPr/>
          <p:nvPr/>
        </p:nvSpPr>
        <p:spPr>
          <a:xfrm>
            <a:off x="5643570" y="2786058"/>
            <a:ext cx="1785950" cy="107157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alibri" pitchFamily="34" charset="0"/>
                <a:cs typeface="Calibri" pitchFamily="34" charset="0"/>
              </a:rPr>
              <a:t>Phone someone</a:t>
            </a:r>
            <a:endParaRPr lang="en-GB" b="1" dirty="0">
              <a:solidFill>
                <a:schemeClr val="bg1"/>
              </a:solidFill>
              <a:latin typeface="Calibri" pitchFamily="34" charset="0"/>
              <a:cs typeface="Calibri" pitchFamily="34" charset="0"/>
            </a:endParaRPr>
          </a:p>
        </p:txBody>
      </p:sp>
      <p:sp>
        <p:nvSpPr>
          <p:cNvPr id="11" name="Rounded Rectangle 10"/>
          <p:cNvSpPr/>
          <p:nvPr/>
        </p:nvSpPr>
        <p:spPr>
          <a:xfrm>
            <a:off x="3419872" y="1219759"/>
            <a:ext cx="1785950" cy="107157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latin typeface="Calibri" pitchFamily="34" charset="0"/>
                <a:cs typeface="Calibri" pitchFamily="34" charset="0"/>
              </a:rPr>
              <a:t>Contact</a:t>
            </a:r>
            <a:endParaRPr lang="en-GB" sz="3200" b="1" dirty="0">
              <a:solidFill>
                <a:schemeClr val="bg1"/>
              </a:solidFill>
              <a:latin typeface="Calibri" pitchFamily="34" charset="0"/>
              <a:cs typeface="Calibri" pitchFamily="34" charset="0"/>
            </a:endParaRPr>
          </a:p>
        </p:txBody>
      </p:sp>
      <p:sp>
        <p:nvSpPr>
          <p:cNvPr id="13" name="Rounded Rectangle 12"/>
          <p:cNvSpPr/>
          <p:nvPr/>
        </p:nvSpPr>
        <p:spPr>
          <a:xfrm>
            <a:off x="2762685" y="5276141"/>
            <a:ext cx="1785950" cy="107157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alibri" pitchFamily="34" charset="0"/>
                <a:cs typeface="Calibri" pitchFamily="34" charset="0"/>
              </a:rPr>
              <a:t>Watch a webinar</a:t>
            </a:r>
            <a:endParaRPr lang="en-GB" b="1" dirty="0">
              <a:solidFill>
                <a:schemeClr val="bg1"/>
              </a:solidFill>
              <a:latin typeface="Calibri" pitchFamily="34" charset="0"/>
              <a:cs typeface="Calibri" pitchFamily="34" charset="0"/>
            </a:endParaRPr>
          </a:p>
        </p:txBody>
      </p:sp>
      <p:sp>
        <p:nvSpPr>
          <p:cNvPr id="14" name="Rounded Rectangle 13"/>
          <p:cNvSpPr/>
          <p:nvPr/>
        </p:nvSpPr>
        <p:spPr>
          <a:xfrm>
            <a:off x="5593522" y="4189495"/>
            <a:ext cx="1785950" cy="107157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alibri" pitchFamily="34" charset="0"/>
                <a:cs typeface="Calibri" pitchFamily="34" charset="0"/>
              </a:rPr>
              <a:t>Networking</a:t>
            </a:r>
            <a:endParaRPr lang="en-GB" b="1" dirty="0">
              <a:solidFill>
                <a:schemeClr val="bg1"/>
              </a:solidFill>
              <a:latin typeface="Calibri" pitchFamily="34" charset="0"/>
              <a:cs typeface="Calibri" pitchFamily="34" charset="0"/>
            </a:endParaRPr>
          </a:p>
        </p:txBody>
      </p:sp>
      <p:sp>
        <p:nvSpPr>
          <p:cNvPr id="15" name="Rounded Rectangle 14"/>
          <p:cNvSpPr/>
          <p:nvPr/>
        </p:nvSpPr>
        <p:spPr>
          <a:xfrm>
            <a:off x="5044049" y="5386460"/>
            <a:ext cx="1785950" cy="107157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alibri" pitchFamily="34" charset="0"/>
                <a:cs typeface="Calibri" pitchFamily="34" charset="0"/>
              </a:rPr>
              <a:t>Memberships</a:t>
            </a:r>
            <a:endParaRPr lang="en-GB"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6626677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Showcase</a:t>
            </a:r>
            <a:endParaRPr lang="en-GB" b="1" dirty="0"/>
          </a:p>
        </p:txBody>
      </p:sp>
      <p:sp>
        <p:nvSpPr>
          <p:cNvPr id="7" name="Content Placeholder 6"/>
          <p:cNvSpPr>
            <a:spLocks noGrp="1"/>
          </p:cNvSpPr>
          <p:nvPr>
            <p:ph idx="1"/>
          </p:nvPr>
        </p:nvSpPr>
        <p:spPr/>
        <p:txBody>
          <a:bodyPr>
            <a:normAutofit fontScale="70000" lnSpcReduction="20000"/>
          </a:bodyPr>
          <a:lstStyle/>
          <a:p>
            <a:pPr>
              <a:lnSpc>
                <a:spcPct val="150000"/>
              </a:lnSpc>
            </a:pPr>
            <a:r>
              <a:rPr lang="en-GB" dirty="0" smtClean="0"/>
              <a:t>Living at the heart of the client’s world: by providing them with something of value</a:t>
            </a:r>
          </a:p>
          <a:p>
            <a:pPr>
              <a:lnSpc>
                <a:spcPct val="150000"/>
              </a:lnSpc>
            </a:pPr>
            <a:r>
              <a:rPr lang="en-GB" dirty="0" smtClean="0"/>
              <a:t>Provides a means for referrers to position you in front of others</a:t>
            </a:r>
          </a:p>
          <a:p>
            <a:pPr>
              <a:lnSpc>
                <a:spcPct val="150000"/>
              </a:lnSpc>
            </a:pPr>
            <a:r>
              <a:rPr lang="en-GB" dirty="0" smtClean="0"/>
              <a:t>Prospects want to get a flavour of who you are, before they reveal themselves</a:t>
            </a:r>
          </a:p>
          <a:p>
            <a:pPr>
              <a:lnSpc>
                <a:spcPct val="150000"/>
              </a:lnSpc>
            </a:pPr>
            <a:r>
              <a:rPr lang="en-GB" dirty="0" smtClean="0"/>
              <a:t>Website is vital part of the Customer Journey</a:t>
            </a:r>
          </a:p>
          <a:p>
            <a:pPr>
              <a:lnSpc>
                <a:spcPct val="150000"/>
              </a:lnSpc>
            </a:pPr>
            <a:r>
              <a:rPr lang="en-GB" dirty="0" smtClean="0"/>
              <a:t>Social Media is fast becoming another stage on the</a:t>
            </a:r>
            <a:br>
              <a:rPr lang="en-GB" dirty="0" smtClean="0"/>
            </a:br>
            <a:r>
              <a:rPr lang="en-GB" dirty="0" smtClean="0"/>
              <a:t> journey</a:t>
            </a:r>
          </a:p>
          <a:p>
            <a:pPr>
              <a:lnSpc>
                <a:spcPct val="150000"/>
              </a:lnSpc>
            </a:pPr>
            <a:endParaRPr lang="en-GB" dirty="0"/>
          </a:p>
          <a:p>
            <a:pPr>
              <a:lnSpc>
                <a:spcPct val="150000"/>
              </a:lnSpc>
            </a:pPr>
            <a:endParaRPr lang="en-GB" dirty="0" smtClean="0"/>
          </a:p>
          <a:p>
            <a:pPr lvl="1">
              <a:buFont typeface="Wingdings" pitchFamily="2" charset="2"/>
              <a:buChar char="Ø"/>
            </a:pPr>
            <a:endParaRPr lang="en-GB" dirty="0" smtClean="0"/>
          </a:p>
          <a:p>
            <a:endParaRPr lang="en-GB" dirty="0"/>
          </a:p>
        </p:txBody>
      </p:sp>
    </p:spTree>
    <p:extLst>
      <p:ext uri="{BB962C8B-B14F-4D97-AF65-F5344CB8AC3E}">
        <p14:creationId xmlns:p14="http://schemas.microsoft.com/office/powerpoint/2010/main" val="29765448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Showcase</a:t>
            </a:r>
            <a:endParaRPr lang="en-GB" b="1" dirty="0"/>
          </a:p>
        </p:txBody>
      </p:sp>
      <p:sp>
        <p:nvSpPr>
          <p:cNvPr id="3" name="Content Placeholder 2"/>
          <p:cNvSpPr>
            <a:spLocks noGrp="1"/>
          </p:cNvSpPr>
          <p:nvPr>
            <p:ph idx="1"/>
          </p:nvPr>
        </p:nvSpPr>
        <p:spPr/>
        <p:txBody>
          <a:bodyPr>
            <a:normAutofit/>
          </a:bodyPr>
          <a:lstStyle/>
          <a:p>
            <a:r>
              <a:rPr lang="en-GB" dirty="0" smtClean="0"/>
              <a:t>Website with valuable resources</a:t>
            </a:r>
          </a:p>
          <a:p>
            <a:r>
              <a:rPr lang="en-GB" dirty="0" smtClean="0"/>
              <a:t>Articles in niche – media (online or offline)</a:t>
            </a:r>
          </a:p>
          <a:p>
            <a:r>
              <a:rPr lang="en-GB" dirty="0" smtClean="0"/>
              <a:t>Talks, seminars, given to the reservoir of others</a:t>
            </a:r>
          </a:p>
          <a:p>
            <a:r>
              <a:rPr lang="en-GB" dirty="0" smtClean="0"/>
              <a:t>Involvement social, charity, community events</a:t>
            </a:r>
          </a:p>
          <a:p>
            <a:r>
              <a:rPr lang="en-GB" dirty="0" smtClean="0"/>
              <a:t>PR (if you must)</a:t>
            </a:r>
          </a:p>
          <a:p>
            <a:r>
              <a:rPr lang="en-GB" dirty="0" smtClean="0"/>
              <a:t>Network events – niche specific</a:t>
            </a:r>
          </a:p>
          <a:p>
            <a:pPr lvl="2">
              <a:buNone/>
            </a:pPr>
            <a:endParaRPr lang="en-GB" dirty="0" smtClean="0"/>
          </a:p>
        </p:txBody>
      </p:sp>
    </p:spTree>
    <p:extLst>
      <p:ext uri="{BB962C8B-B14F-4D97-AF65-F5344CB8AC3E}">
        <p14:creationId xmlns:p14="http://schemas.microsoft.com/office/powerpoint/2010/main" val="30679606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facebook_logo-26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4107334"/>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8215" y="1412776"/>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linkedIn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1322647"/>
            <a:ext cx="27717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8"/>
          <p:cNvSpPr txBox="1">
            <a:spLocks noChangeArrowheads="1"/>
          </p:cNvSpPr>
          <p:nvPr/>
        </p:nvSpPr>
        <p:spPr bwMode="auto">
          <a:xfrm>
            <a:off x="0" y="6553200"/>
            <a:ext cx="5867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100" dirty="0">
                <a:solidFill>
                  <a:schemeClr val="bg1"/>
                </a:solidFill>
                <a:latin typeface="Myriad Pro" pitchFamily="34" charset="0"/>
              </a:rPr>
              <a:t>Social Media- an introduction,  Amy Seppman, January 2010</a:t>
            </a:r>
          </a:p>
        </p:txBody>
      </p:sp>
      <p:cxnSp>
        <p:nvCxnSpPr>
          <p:cNvPr id="3" name="Straight Connector 2"/>
          <p:cNvCxnSpPr/>
          <p:nvPr/>
        </p:nvCxnSpPr>
        <p:spPr>
          <a:xfrm>
            <a:off x="3275856" y="4005064"/>
            <a:ext cx="2612359" cy="2548136"/>
          </a:xfrm>
          <a:prstGeom prst="line">
            <a:avLst/>
          </a:prstGeom>
          <a:ln w="857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3203848" y="3933056"/>
            <a:ext cx="2609813" cy="2620144"/>
          </a:xfrm>
          <a:prstGeom prst="line">
            <a:avLst/>
          </a:prstGeom>
          <a:ln w="8572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9892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323529" y="332656"/>
            <a:ext cx="79203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200" b="1" dirty="0">
                <a:latin typeface="+mn-lt"/>
              </a:rPr>
              <a:t>Why use it for business…</a:t>
            </a:r>
          </a:p>
        </p:txBody>
      </p:sp>
      <p:sp>
        <p:nvSpPr>
          <p:cNvPr id="4101" name="Text Box 6"/>
          <p:cNvSpPr txBox="1">
            <a:spLocks noChangeArrowheads="1"/>
          </p:cNvSpPr>
          <p:nvPr/>
        </p:nvSpPr>
        <p:spPr bwMode="auto">
          <a:xfrm>
            <a:off x="0" y="6553200"/>
            <a:ext cx="5867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100" dirty="0">
                <a:solidFill>
                  <a:schemeClr val="bg1"/>
                </a:solidFill>
                <a:latin typeface="Myriad Pro" pitchFamily="34" charset="0"/>
              </a:rPr>
              <a:t>Social Media- an introduction,  Amy Seppman, January 2010</a:t>
            </a:r>
          </a:p>
        </p:txBody>
      </p:sp>
      <p:sp>
        <p:nvSpPr>
          <p:cNvPr id="4102" name="Text Box 7"/>
          <p:cNvSpPr txBox="1">
            <a:spLocks noChangeArrowheads="1"/>
          </p:cNvSpPr>
          <p:nvPr/>
        </p:nvSpPr>
        <p:spPr bwMode="auto">
          <a:xfrm>
            <a:off x="395536" y="908720"/>
            <a:ext cx="842493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sz="2800" dirty="0">
              <a:latin typeface="Calibri" pitchFamily="34" charset="0"/>
              <a:cs typeface="Calibri" pitchFamily="34" charset="0"/>
            </a:endParaRPr>
          </a:p>
          <a:p>
            <a:pPr eaLnBrk="1" hangingPunct="1">
              <a:spcBef>
                <a:spcPct val="50000"/>
              </a:spcBef>
              <a:buFontTx/>
              <a:buChar char="•"/>
            </a:pPr>
            <a:r>
              <a:rPr lang="en-GB" sz="2800" dirty="0">
                <a:latin typeface="Calibri" pitchFamily="34" charset="0"/>
                <a:cs typeface="Calibri" pitchFamily="34" charset="0"/>
              </a:rPr>
              <a:t>Expand reach </a:t>
            </a:r>
            <a:r>
              <a:rPr lang="en-GB" sz="2800" i="1" dirty="0">
                <a:latin typeface="Calibri" pitchFamily="34" charset="0"/>
                <a:cs typeface="Calibri" pitchFamily="34" charset="0"/>
              </a:rPr>
              <a:t>(The estimated number of individuals in a given </a:t>
            </a:r>
            <a:r>
              <a:rPr lang="en-GB" sz="2800" i="1" dirty="0" smtClean="0">
                <a:latin typeface="Calibri" pitchFamily="34" charset="0"/>
                <a:cs typeface="Calibri" pitchFamily="34" charset="0"/>
              </a:rPr>
              <a:t>audience)</a:t>
            </a:r>
            <a:endParaRPr lang="en-GB" sz="2800" i="1" dirty="0">
              <a:latin typeface="Calibri" pitchFamily="34" charset="0"/>
              <a:cs typeface="Calibri" pitchFamily="34" charset="0"/>
            </a:endParaRPr>
          </a:p>
          <a:p>
            <a:pPr eaLnBrk="1" hangingPunct="1">
              <a:spcBef>
                <a:spcPct val="50000"/>
              </a:spcBef>
              <a:buFontTx/>
              <a:buChar char="•"/>
            </a:pPr>
            <a:r>
              <a:rPr lang="en-GB" sz="2800" dirty="0">
                <a:latin typeface="Calibri" pitchFamily="34" charset="0"/>
                <a:cs typeface="Calibri" pitchFamily="34" charset="0"/>
              </a:rPr>
              <a:t>Increase the profile of individuals  within your business</a:t>
            </a:r>
          </a:p>
          <a:p>
            <a:pPr eaLnBrk="1" hangingPunct="1">
              <a:spcBef>
                <a:spcPct val="50000"/>
              </a:spcBef>
              <a:buFontTx/>
              <a:buChar char="•"/>
            </a:pPr>
            <a:r>
              <a:rPr lang="en-GB" sz="2800" dirty="0">
                <a:latin typeface="Calibri" pitchFamily="34" charset="0"/>
                <a:cs typeface="Calibri" pitchFamily="34" charset="0"/>
              </a:rPr>
              <a:t>Engage your audience</a:t>
            </a:r>
          </a:p>
          <a:p>
            <a:pPr eaLnBrk="1" hangingPunct="1">
              <a:spcBef>
                <a:spcPct val="50000"/>
              </a:spcBef>
              <a:buFontTx/>
              <a:buChar char="•"/>
            </a:pPr>
            <a:r>
              <a:rPr lang="en-GB" sz="2800" dirty="0">
                <a:latin typeface="Calibri" pitchFamily="34" charset="0"/>
                <a:cs typeface="Calibri" pitchFamily="34" charset="0"/>
              </a:rPr>
              <a:t>Provide a forum for interaction</a:t>
            </a:r>
          </a:p>
          <a:p>
            <a:pPr eaLnBrk="1" hangingPunct="1">
              <a:spcBef>
                <a:spcPct val="50000"/>
              </a:spcBef>
              <a:buFontTx/>
              <a:buChar char="•"/>
            </a:pPr>
            <a:r>
              <a:rPr lang="en-GB" sz="2800" dirty="0">
                <a:latin typeface="Calibri" pitchFamily="34" charset="0"/>
                <a:cs typeface="Calibri" pitchFamily="34" charset="0"/>
              </a:rPr>
              <a:t>It’s free!</a:t>
            </a:r>
          </a:p>
          <a:p>
            <a:pPr eaLnBrk="1" hangingPunct="1">
              <a:spcBef>
                <a:spcPct val="50000"/>
              </a:spcBef>
            </a:pPr>
            <a:r>
              <a:rPr lang="en-GB" sz="2800" dirty="0" smtClean="0">
                <a:latin typeface="Calibri" pitchFamily="34" charset="0"/>
                <a:cs typeface="Calibri" pitchFamily="34" charset="0"/>
              </a:rPr>
              <a:t>Never </a:t>
            </a:r>
            <a:r>
              <a:rPr lang="en-GB" sz="2800" dirty="0">
                <a:latin typeface="Calibri" pitchFamily="34" charset="0"/>
                <a:cs typeface="Calibri" pitchFamily="34" charset="0"/>
              </a:rPr>
              <a:t>use it for selling!</a:t>
            </a:r>
          </a:p>
        </p:txBody>
      </p:sp>
    </p:spTree>
    <p:extLst>
      <p:ext uri="{BB962C8B-B14F-4D97-AF65-F5344CB8AC3E}">
        <p14:creationId xmlns:p14="http://schemas.microsoft.com/office/powerpoint/2010/main" val="18232522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a:xfrm>
            <a:off x="0" y="274638"/>
            <a:ext cx="8229600" cy="796925"/>
          </a:xfrm>
        </p:spPr>
        <p:txBody>
          <a:bodyPr>
            <a:normAutofit fontScale="90000"/>
          </a:bodyPr>
          <a:lstStyle/>
          <a:p>
            <a:r>
              <a:rPr lang="en-GB" sz="4000" b="1" dirty="0">
                <a:latin typeface="Calibri" pitchFamily="34" charset="0"/>
                <a:cs typeface="Calibri" pitchFamily="34" charset="0"/>
              </a:rPr>
              <a:t> </a:t>
            </a:r>
            <a:r>
              <a:rPr lang="en-GB" sz="4000" b="1" dirty="0" smtClean="0">
                <a:latin typeface="Calibri" pitchFamily="34" charset="0"/>
                <a:cs typeface="Calibri" pitchFamily="34" charset="0"/>
              </a:rPr>
              <a:t/>
            </a:r>
            <a:br>
              <a:rPr lang="en-GB" sz="4000" b="1" dirty="0" smtClean="0">
                <a:latin typeface="Calibri" pitchFamily="34" charset="0"/>
                <a:cs typeface="Calibri" pitchFamily="34" charset="0"/>
              </a:rPr>
            </a:br>
            <a:r>
              <a:rPr lang="en-GB" sz="4000" b="1" dirty="0" smtClean="0">
                <a:latin typeface="Calibri" pitchFamily="34" charset="0"/>
                <a:cs typeface="Calibri" pitchFamily="34" charset="0"/>
              </a:rPr>
              <a:t>Benefits of a regular bulletin</a:t>
            </a:r>
            <a:br>
              <a:rPr lang="en-GB" sz="4000" b="1" dirty="0" smtClean="0">
                <a:latin typeface="Calibri" pitchFamily="34" charset="0"/>
                <a:cs typeface="Calibri" pitchFamily="34" charset="0"/>
              </a:rPr>
            </a:br>
            <a:r>
              <a:rPr lang="en-GB" sz="4000" b="1" dirty="0" smtClean="0">
                <a:latin typeface="Calibri" pitchFamily="34" charset="0"/>
                <a:cs typeface="Calibri" pitchFamily="34" charset="0"/>
              </a:rPr>
              <a:t>(as long as it has value)</a:t>
            </a:r>
            <a:r>
              <a:rPr lang="en-GB" sz="4000" b="1" dirty="0">
                <a:latin typeface="Calibri" pitchFamily="34" charset="0"/>
                <a:cs typeface="Calibri" pitchFamily="34" charset="0"/>
              </a:rPr>
              <a:t/>
            </a:r>
            <a:br>
              <a:rPr lang="en-GB" sz="4000" b="1" dirty="0">
                <a:latin typeface="Calibri" pitchFamily="34" charset="0"/>
                <a:cs typeface="Calibri" pitchFamily="34" charset="0"/>
              </a:rPr>
            </a:br>
            <a:endParaRPr lang="en-GB" sz="2800" dirty="0">
              <a:latin typeface="Calibri" pitchFamily="34" charset="0"/>
              <a:cs typeface="Calibri" pitchFamily="34" charset="0"/>
            </a:endParaRPr>
          </a:p>
        </p:txBody>
      </p:sp>
      <p:sp>
        <p:nvSpPr>
          <p:cNvPr id="61443" name="Content Placeholder 2"/>
          <p:cNvSpPr>
            <a:spLocks noGrp="1"/>
          </p:cNvSpPr>
          <p:nvPr>
            <p:ph sz="half" idx="4294967295"/>
          </p:nvPr>
        </p:nvSpPr>
        <p:spPr>
          <a:xfrm>
            <a:off x="1031875" y="1500188"/>
            <a:ext cx="8112125" cy="4832350"/>
          </a:xfrm>
        </p:spPr>
        <p:txBody>
          <a:bodyPr/>
          <a:lstStyle/>
          <a:p>
            <a:pPr marL="514350" indent="-514350"/>
            <a:r>
              <a:rPr lang="en-GB" dirty="0" smtClean="0">
                <a:latin typeface="Calibri" pitchFamily="34" charset="0"/>
              </a:rPr>
              <a:t>You stay in contact with people that would otherwise forget you... e.g. Networking contacts</a:t>
            </a:r>
          </a:p>
          <a:p>
            <a:pPr marL="514350" indent="-514350">
              <a:lnSpc>
                <a:spcPct val="150000"/>
              </a:lnSpc>
            </a:pPr>
            <a:r>
              <a:rPr lang="en-GB" dirty="0">
                <a:latin typeface="Calibri" pitchFamily="34" charset="0"/>
              </a:rPr>
              <a:t>S</a:t>
            </a:r>
            <a:r>
              <a:rPr lang="en-GB" dirty="0" smtClean="0">
                <a:latin typeface="Calibri" pitchFamily="34" charset="0"/>
              </a:rPr>
              <a:t>howcase what we do v. discussing it</a:t>
            </a:r>
          </a:p>
          <a:p>
            <a:pPr marL="514350" indent="-514350">
              <a:lnSpc>
                <a:spcPct val="150000"/>
              </a:lnSpc>
            </a:pPr>
            <a:r>
              <a:rPr lang="en-GB" dirty="0" smtClean="0">
                <a:latin typeface="Calibri" pitchFamily="34" charset="0"/>
              </a:rPr>
              <a:t>Your own PR machine for any purpose</a:t>
            </a:r>
          </a:p>
          <a:p>
            <a:pPr marL="514350" indent="-514350">
              <a:lnSpc>
                <a:spcPct val="150000"/>
              </a:lnSpc>
            </a:pPr>
            <a:r>
              <a:rPr lang="en-GB" dirty="0">
                <a:latin typeface="Calibri" pitchFamily="34" charset="0"/>
              </a:rPr>
              <a:t>B</a:t>
            </a:r>
            <a:r>
              <a:rPr lang="en-GB" dirty="0" smtClean="0">
                <a:latin typeface="Calibri" pitchFamily="34" charset="0"/>
              </a:rPr>
              <a:t>uild a reservoir to feed the pipeline</a:t>
            </a:r>
            <a:endParaRPr lang="en-GB" dirty="0">
              <a:latin typeface="Calibri" pitchFamily="34" charset="0"/>
            </a:endParaRPr>
          </a:p>
        </p:txBody>
      </p:sp>
      <p:sp>
        <p:nvSpPr>
          <p:cNvPr id="10" name="Content Placeholder 5"/>
          <p:cNvSpPr txBox="1">
            <a:spLocks/>
          </p:cNvSpPr>
          <p:nvPr/>
        </p:nvSpPr>
        <p:spPr bwMode="auto">
          <a:xfrm flipV="1">
            <a:off x="5715000" y="6286500"/>
            <a:ext cx="1490663" cy="46038"/>
          </a:xfrm>
          <a:prstGeom prst="rect">
            <a:avLst/>
          </a:prstGeom>
          <a:noFill/>
          <a:ln w="9525">
            <a:noFill/>
            <a:miter lim="800000"/>
            <a:headEnd/>
            <a:tailEnd/>
          </a:ln>
        </p:spPr>
        <p:txBody>
          <a:bodyPr/>
          <a:lstStyle/>
          <a:p>
            <a:pPr marL="342900" indent="-342900" eaLnBrk="0" hangingPunct="0">
              <a:spcBef>
                <a:spcPct val="20000"/>
              </a:spcBef>
              <a:defRPr/>
            </a:pPr>
            <a:endParaRPr lang="en-GB" sz="2400" kern="0" dirty="0">
              <a:latin typeface="+mn-lt"/>
              <a:cs typeface="+mn-cs"/>
            </a:endParaRPr>
          </a:p>
          <a:p>
            <a:pPr marL="342900" indent="-342900" eaLnBrk="0" hangingPunct="0">
              <a:spcBef>
                <a:spcPct val="20000"/>
              </a:spcBef>
              <a:defRPr/>
            </a:pPr>
            <a:endParaRPr lang="en-GB" sz="2400" kern="0" dirty="0">
              <a:latin typeface="+mn-lt"/>
              <a:cs typeface="+mn-cs"/>
            </a:endParaRPr>
          </a:p>
          <a:p>
            <a:pPr marL="342900" indent="-342900" eaLnBrk="0" hangingPunct="0">
              <a:spcBef>
                <a:spcPct val="20000"/>
              </a:spcBef>
              <a:defRPr/>
            </a:pPr>
            <a:endParaRPr lang="en-GB" sz="2400" kern="0" dirty="0">
              <a:latin typeface="+mn-lt"/>
              <a:cs typeface="+mn-cs"/>
            </a:endParaRPr>
          </a:p>
          <a:p>
            <a:pPr marL="342900" indent="-342900" eaLnBrk="0" hangingPunct="0">
              <a:spcBef>
                <a:spcPct val="20000"/>
              </a:spcBef>
              <a:defRPr/>
            </a:pPr>
            <a:endParaRPr lang="en-GB" sz="2400" kern="0" dirty="0">
              <a:latin typeface="+mn-lt"/>
              <a:cs typeface="+mn-cs"/>
            </a:endParaRPr>
          </a:p>
          <a:p>
            <a:pPr marL="342900" indent="-342900" eaLnBrk="0" hangingPunct="0">
              <a:spcBef>
                <a:spcPct val="20000"/>
              </a:spcBef>
              <a:defRPr/>
            </a:pPr>
            <a:endParaRPr lang="en-GB" sz="2400" kern="0" dirty="0">
              <a:latin typeface="+mn-lt"/>
              <a:cs typeface="+mn-cs"/>
            </a:endParaRPr>
          </a:p>
          <a:p>
            <a:pPr marL="342900" indent="-342900" eaLnBrk="0" hangingPunct="0">
              <a:spcBef>
                <a:spcPct val="20000"/>
              </a:spcBef>
              <a:defRPr/>
            </a:pPr>
            <a:endParaRPr lang="en-GB" sz="2400" kern="0" dirty="0">
              <a:latin typeface="+mn-lt"/>
              <a:cs typeface="+mn-cs"/>
            </a:endParaRPr>
          </a:p>
          <a:p>
            <a:pPr marL="342900" indent="-342900" eaLnBrk="0" hangingPunct="0">
              <a:spcBef>
                <a:spcPct val="20000"/>
              </a:spcBef>
              <a:defRPr/>
            </a:pPr>
            <a:endParaRPr lang="en-GB" sz="2400" kern="0" dirty="0">
              <a:latin typeface="+mn-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4"/>
          <p:cNvSpPr>
            <a:spLocks noGrp="1"/>
          </p:cNvSpPr>
          <p:nvPr>
            <p:ph type="title" idx="4294967295"/>
          </p:nvPr>
        </p:nvSpPr>
        <p:spPr>
          <a:xfrm>
            <a:off x="0" y="274638"/>
            <a:ext cx="8229600" cy="1143000"/>
          </a:xfrm>
        </p:spPr>
        <p:txBody>
          <a:bodyPr/>
          <a:lstStyle/>
          <a:p>
            <a:r>
              <a:rPr lang="en-GB" sz="4000" b="1" dirty="0" smtClean="0">
                <a:latin typeface="Calibri" pitchFamily="34" charset="0"/>
              </a:rPr>
              <a:t>Guidelines for a regular bulletin</a:t>
            </a:r>
            <a:endParaRPr lang="en-GB" sz="4000" b="1" dirty="0">
              <a:latin typeface="Calibri" pitchFamily="34" charset="0"/>
            </a:endParaRPr>
          </a:p>
        </p:txBody>
      </p:sp>
      <p:sp>
        <p:nvSpPr>
          <p:cNvPr id="8" name="Rectangle 7"/>
          <p:cNvSpPr/>
          <p:nvPr/>
        </p:nvSpPr>
        <p:spPr>
          <a:xfrm>
            <a:off x="571472" y="1484784"/>
            <a:ext cx="8001056" cy="4678204"/>
          </a:xfrm>
          <a:prstGeom prst="rect">
            <a:avLst/>
          </a:prstGeom>
        </p:spPr>
        <p:txBody>
          <a:bodyPr wrap="square">
            <a:spAutoFit/>
          </a:bodyPr>
          <a:lstStyle/>
          <a:p>
            <a:pPr marL="514350" indent="-514350">
              <a:buFont typeface="Arial" pitchFamily="34" charset="0"/>
              <a:buChar char="•"/>
            </a:pPr>
            <a:r>
              <a:rPr lang="en-GB" sz="2800" dirty="0" smtClean="0"/>
              <a:t>Avoid the word “newsletter” Use “briefing”, “bulleting” etc. Instead</a:t>
            </a:r>
          </a:p>
          <a:p>
            <a:pPr marL="514350" indent="-514350"/>
            <a:endParaRPr lang="en-GB" sz="1400" dirty="0" smtClean="0">
              <a:solidFill>
                <a:srgbClr val="002060"/>
              </a:solidFill>
            </a:endParaRPr>
          </a:p>
          <a:p>
            <a:pPr marL="514350" indent="-514350">
              <a:buFont typeface="Arial" pitchFamily="34" charset="0"/>
              <a:buChar char="•"/>
            </a:pPr>
            <a:r>
              <a:rPr lang="en-GB" sz="2800" dirty="0" smtClean="0"/>
              <a:t>MUST have value for the reader – not just about The growth of our team, new offices etc.</a:t>
            </a:r>
          </a:p>
          <a:p>
            <a:pPr marL="514350" indent="-514350"/>
            <a:endParaRPr lang="en-GB" sz="1400" dirty="0" smtClean="0"/>
          </a:p>
          <a:p>
            <a:pPr marL="514350" indent="-514350">
              <a:buFont typeface="Arial" pitchFamily="34" charset="0"/>
              <a:buChar char="•"/>
            </a:pPr>
            <a:r>
              <a:rPr lang="en-GB" sz="2800" dirty="0" smtClean="0"/>
              <a:t>Should trigger for forwarding: if not, question the value!</a:t>
            </a:r>
          </a:p>
          <a:p>
            <a:pPr marL="514350" indent="-514350"/>
            <a:endParaRPr lang="en-GB" sz="1400" dirty="0" smtClean="0"/>
          </a:p>
          <a:p>
            <a:pPr marL="514350" indent="-514350">
              <a:buFont typeface="Arial" pitchFamily="34" charset="0"/>
              <a:buChar char="•"/>
            </a:pPr>
            <a:r>
              <a:rPr lang="en-GB" sz="2800" dirty="0" smtClean="0"/>
              <a:t>Ask specific questions to evoke response</a:t>
            </a:r>
          </a:p>
          <a:p>
            <a:pPr marL="514350" indent="-514350">
              <a:buFont typeface="Arial" pitchFamily="34" charset="0"/>
              <a:buChar char="•"/>
            </a:pPr>
            <a:endParaRPr lang="en-GB" dirty="0" smtClean="0"/>
          </a:p>
          <a:p>
            <a:pPr marL="514350" indent="-514350">
              <a:buClr>
                <a:srgbClr val="00B0F0"/>
              </a:buClr>
              <a:buFont typeface="Arial" pitchFamily="34" charset="0"/>
              <a:buChar char="•"/>
            </a:pPr>
            <a:endParaRPr lang="en-GB" dirty="0" smtClean="0"/>
          </a:p>
          <a:p>
            <a:pPr>
              <a:buClr>
                <a:srgbClr val="00B0F0"/>
              </a:buClr>
            </a:pPr>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Typical Lawyer</a:t>
            </a:r>
            <a:endParaRPr lang="en-GB" dirty="0"/>
          </a:p>
        </p:txBody>
      </p:sp>
      <p:sp>
        <p:nvSpPr>
          <p:cNvPr id="2" name="Content Placeholder 1"/>
          <p:cNvSpPr>
            <a:spLocks noGrp="1"/>
          </p:cNvSpPr>
          <p:nvPr>
            <p:ph idx="1"/>
          </p:nvPr>
        </p:nvSpPr>
        <p:spPr/>
        <p:txBody>
          <a:bodyPr/>
          <a:lstStyle/>
          <a:p>
            <a:r>
              <a:rPr lang="en-GB" dirty="0" smtClean="0"/>
              <a:t>Time Poor</a:t>
            </a:r>
          </a:p>
          <a:p>
            <a:r>
              <a:rPr lang="en-GB" dirty="0" smtClean="0"/>
              <a:t>Transactional</a:t>
            </a:r>
          </a:p>
          <a:p>
            <a:r>
              <a:rPr lang="en-GB" dirty="0" smtClean="0"/>
              <a:t>Forever Prospecting</a:t>
            </a:r>
          </a:p>
          <a:p>
            <a:r>
              <a:rPr lang="en-GB" dirty="0" smtClean="0"/>
              <a:t>Generic Service</a:t>
            </a:r>
          </a:p>
          <a:p>
            <a:r>
              <a:rPr lang="en-GB" dirty="0" smtClean="0"/>
              <a:t>Small Invoices</a:t>
            </a:r>
          </a:p>
          <a:p>
            <a:r>
              <a:rPr lang="en-GB" dirty="0" smtClean="0"/>
              <a:t>Poor Profile</a:t>
            </a:r>
            <a:endParaRPr lang="en-GB" dirty="0"/>
          </a:p>
        </p:txBody>
      </p:sp>
    </p:spTree>
    <p:extLst>
      <p:ext uri="{BB962C8B-B14F-4D97-AF65-F5344CB8AC3E}">
        <p14:creationId xmlns:p14="http://schemas.microsoft.com/office/powerpoint/2010/main" val="36850007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a:xfrm>
            <a:off x="457200" y="1600201"/>
            <a:ext cx="8229600" cy="2548880"/>
          </a:xfrm>
        </p:spPr>
        <p:txBody>
          <a:bodyPr/>
          <a:lstStyle/>
          <a:p>
            <a:pPr marL="0" indent="0" algn="ctr">
              <a:buNone/>
            </a:pPr>
            <a:r>
              <a:rPr lang="en-GB" dirty="0" smtClean="0"/>
              <a:t>Contact Details</a:t>
            </a:r>
          </a:p>
          <a:p>
            <a:pPr marL="0" indent="0" algn="ctr">
              <a:buNone/>
            </a:pPr>
            <a:r>
              <a:rPr lang="en-GB" dirty="0" smtClean="0"/>
              <a:t>Mobile – </a:t>
            </a:r>
            <a:r>
              <a:rPr lang="en-GB" dirty="0" smtClean="0"/>
              <a:t>07836 596969</a:t>
            </a:r>
            <a:endParaRPr lang="en-GB" dirty="0" smtClean="0"/>
          </a:p>
          <a:p>
            <a:pPr marL="0" indent="0" algn="ctr">
              <a:buNone/>
            </a:pPr>
            <a:r>
              <a:rPr lang="en-GB" dirty="0" smtClean="0"/>
              <a:t>Email – simon@simonwhiteconsulting.co.uk</a:t>
            </a:r>
          </a:p>
          <a:p>
            <a:pPr marL="0" indent="0" algn="ctr">
              <a:buNone/>
            </a:pPr>
            <a:r>
              <a:rPr lang="en-GB" dirty="0" smtClean="0"/>
              <a:t>Twitter: - </a:t>
            </a:r>
            <a:r>
              <a:rPr lang="en-GB" dirty="0" smtClean="0"/>
              <a:t>@</a:t>
            </a:r>
            <a:r>
              <a:rPr lang="en-GB" dirty="0" err="1" smtClean="0"/>
              <a:t>legalbusiness</a:t>
            </a:r>
            <a:endParaRPr lang="en-GB" dirty="0"/>
          </a:p>
        </p:txBody>
      </p:sp>
    </p:spTree>
    <p:extLst>
      <p:ext uri="{BB962C8B-B14F-4D97-AF65-F5344CB8AC3E}">
        <p14:creationId xmlns:p14="http://schemas.microsoft.com/office/powerpoint/2010/main" val="26939894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Conditions</a:t>
            </a:r>
            <a:endParaRPr lang="en-GB" dirty="0"/>
          </a:p>
        </p:txBody>
      </p:sp>
      <p:sp>
        <p:nvSpPr>
          <p:cNvPr id="3" name="Content Placeholder 2"/>
          <p:cNvSpPr>
            <a:spLocks noGrp="1"/>
          </p:cNvSpPr>
          <p:nvPr>
            <p:ph idx="1"/>
          </p:nvPr>
        </p:nvSpPr>
        <p:spPr/>
        <p:txBody>
          <a:bodyPr>
            <a:normAutofit lnSpcReduction="10000"/>
          </a:bodyPr>
          <a:lstStyle/>
          <a:p>
            <a:r>
              <a:rPr lang="en-GB" dirty="0" smtClean="0">
                <a:latin typeface="Calibri" pitchFamily="34" charset="0"/>
              </a:rPr>
              <a:t>Markets changing</a:t>
            </a:r>
          </a:p>
          <a:p>
            <a:r>
              <a:rPr lang="en-GB" dirty="0" smtClean="0">
                <a:latin typeface="Calibri" pitchFamily="34" charset="0"/>
              </a:rPr>
              <a:t>Not delivering results</a:t>
            </a:r>
            <a:endParaRPr lang="en-GB" dirty="0">
              <a:latin typeface="Calibri" pitchFamily="34" charset="0"/>
            </a:endParaRPr>
          </a:p>
          <a:p>
            <a:r>
              <a:rPr lang="en-GB" dirty="0" smtClean="0">
                <a:latin typeface="Calibri" pitchFamily="34" charset="0"/>
              </a:rPr>
              <a:t>Pipeline insecurity</a:t>
            </a:r>
            <a:endParaRPr lang="en-GB" dirty="0">
              <a:latin typeface="Calibri" pitchFamily="34" charset="0"/>
            </a:endParaRPr>
          </a:p>
          <a:p>
            <a:r>
              <a:rPr lang="en-GB" dirty="0">
                <a:latin typeface="Calibri" pitchFamily="34" charset="0"/>
              </a:rPr>
              <a:t>N</a:t>
            </a:r>
            <a:r>
              <a:rPr lang="en-GB" dirty="0" smtClean="0">
                <a:latin typeface="Calibri" pitchFamily="34" charset="0"/>
              </a:rPr>
              <a:t>etworking </a:t>
            </a:r>
            <a:r>
              <a:rPr lang="en-GB" dirty="0">
                <a:latin typeface="Calibri" pitchFamily="34" charset="0"/>
              </a:rPr>
              <a:t>/ i</a:t>
            </a:r>
            <a:r>
              <a:rPr lang="en-GB" dirty="0" smtClean="0">
                <a:latin typeface="Calibri" pitchFamily="34" charset="0"/>
              </a:rPr>
              <a:t>nitiative malaise</a:t>
            </a:r>
            <a:endParaRPr lang="en-GB" dirty="0">
              <a:latin typeface="Calibri" pitchFamily="34" charset="0"/>
            </a:endParaRPr>
          </a:p>
          <a:p>
            <a:r>
              <a:rPr lang="en-GB" dirty="0" smtClean="0">
                <a:latin typeface="Calibri" pitchFamily="34" charset="0"/>
              </a:rPr>
              <a:t>Weak on pricing &amp; value</a:t>
            </a:r>
            <a:endParaRPr lang="en-GB" dirty="0">
              <a:latin typeface="Calibri" pitchFamily="34" charset="0"/>
            </a:endParaRPr>
          </a:p>
          <a:p>
            <a:r>
              <a:rPr lang="en-GB" dirty="0">
                <a:latin typeface="Calibri" pitchFamily="34" charset="0"/>
              </a:rPr>
              <a:t>Not getting the desired results</a:t>
            </a:r>
          </a:p>
          <a:p>
            <a:r>
              <a:rPr lang="en-GB" dirty="0" smtClean="0">
                <a:latin typeface="Calibri" pitchFamily="34" charset="0"/>
              </a:rPr>
              <a:t>Feeling isolated</a:t>
            </a:r>
            <a:endParaRPr lang="en-GB" dirty="0">
              <a:latin typeface="Calibri" pitchFamily="34" charset="0"/>
            </a:endParaRPr>
          </a:p>
          <a:p>
            <a:r>
              <a:rPr lang="en-GB" dirty="0" smtClean="0">
                <a:latin typeface="Calibri" pitchFamily="34" charset="0"/>
              </a:rPr>
              <a:t>Fragile confidence</a:t>
            </a:r>
            <a:endParaRPr lang="en-GB" dirty="0">
              <a:latin typeface="Calibri" pitchFamily="34" charset="0"/>
            </a:endParaRPr>
          </a:p>
          <a:p>
            <a:endParaRPr lang="en-GB" dirty="0"/>
          </a:p>
        </p:txBody>
      </p:sp>
    </p:spTree>
    <p:extLst>
      <p:ext uri="{BB962C8B-B14F-4D97-AF65-F5344CB8AC3E}">
        <p14:creationId xmlns:p14="http://schemas.microsoft.com/office/powerpoint/2010/main" val="16198468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Develop a Niche?</a:t>
            </a:r>
            <a:endParaRPr lang="en-GB"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en-GB" dirty="0" smtClean="0"/>
              <a:t>Better clients</a:t>
            </a:r>
            <a:endParaRPr lang="en-GB" dirty="0"/>
          </a:p>
          <a:p>
            <a:pPr>
              <a:lnSpc>
                <a:spcPct val="150000"/>
              </a:lnSpc>
            </a:pPr>
            <a:r>
              <a:rPr lang="en-GB" dirty="0" smtClean="0"/>
              <a:t>Higher earning </a:t>
            </a:r>
            <a:r>
              <a:rPr lang="en-GB" u="sng" dirty="0" smtClean="0"/>
              <a:t>potential</a:t>
            </a:r>
            <a:r>
              <a:rPr lang="en-GB" dirty="0" smtClean="0"/>
              <a:t> – larger invoices</a:t>
            </a:r>
          </a:p>
          <a:p>
            <a:pPr>
              <a:lnSpc>
                <a:spcPct val="110000"/>
              </a:lnSpc>
            </a:pPr>
            <a:r>
              <a:rPr lang="en-GB" dirty="0" smtClean="0"/>
              <a:t>Invitations and introductions - Signposting</a:t>
            </a:r>
          </a:p>
          <a:p>
            <a:pPr>
              <a:lnSpc>
                <a:spcPct val="150000"/>
              </a:lnSpc>
            </a:pPr>
            <a:r>
              <a:rPr lang="en-GB" dirty="0" smtClean="0"/>
              <a:t>More “own” time</a:t>
            </a:r>
          </a:p>
          <a:p>
            <a:pPr>
              <a:lnSpc>
                <a:spcPct val="110000"/>
              </a:lnSpc>
            </a:pPr>
            <a:r>
              <a:rPr lang="en-GB" dirty="0" smtClean="0"/>
              <a:t>Satisfaction and </a:t>
            </a:r>
            <a:r>
              <a:rPr lang="en-GB" dirty="0"/>
              <a:t>c</a:t>
            </a:r>
            <a:r>
              <a:rPr lang="en-GB" dirty="0" smtClean="0"/>
              <a:t>onfidence</a:t>
            </a:r>
          </a:p>
          <a:p>
            <a:pPr>
              <a:lnSpc>
                <a:spcPct val="110000"/>
              </a:lnSpc>
            </a:pPr>
            <a:r>
              <a:rPr lang="en-GB" dirty="0" smtClean="0"/>
              <a:t>Easier to be found</a:t>
            </a:r>
          </a:p>
          <a:p>
            <a:pPr>
              <a:lnSpc>
                <a:spcPct val="150000"/>
              </a:lnSpc>
            </a:pPr>
            <a:r>
              <a:rPr lang="en-GB" dirty="0" smtClean="0"/>
              <a:t>Focus </a:t>
            </a:r>
            <a:r>
              <a:rPr lang="en-GB" dirty="0"/>
              <a:t>on relationships</a:t>
            </a:r>
          </a:p>
          <a:p>
            <a:r>
              <a:rPr lang="en-GB" dirty="0" smtClean="0"/>
              <a:t>Investing in a pipeline for future revenue</a:t>
            </a:r>
            <a:endParaRPr lang="en-GB" dirty="0"/>
          </a:p>
          <a:p>
            <a:pPr>
              <a:lnSpc>
                <a:spcPct val="110000"/>
              </a:lnSpc>
            </a:pPr>
            <a:endParaRPr lang="en-GB" dirty="0"/>
          </a:p>
        </p:txBody>
      </p:sp>
    </p:spTree>
    <p:extLst>
      <p:ext uri="{BB962C8B-B14F-4D97-AF65-F5344CB8AC3E}">
        <p14:creationId xmlns:p14="http://schemas.microsoft.com/office/powerpoint/2010/main" val="4950899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39752" y="209553"/>
            <a:ext cx="4248472" cy="6127334"/>
          </a:xfrm>
          <a:prstGeom prst="rect">
            <a:avLst/>
          </a:prstGeom>
        </p:spPr>
      </p:pic>
    </p:spTree>
    <p:extLst>
      <p:ext uri="{BB962C8B-B14F-4D97-AF65-F5344CB8AC3E}">
        <p14:creationId xmlns:p14="http://schemas.microsoft.com/office/powerpoint/2010/main" val="19012594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568" y="476672"/>
            <a:ext cx="7658371" cy="5717272"/>
          </a:xfrm>
          <a:prstGeom prst="rect">
            <a:avLst/>
          </a:prstGeom>
        </p:spPr>
      </p:pic>
    </p:spTree>
    <p:extLst>
      <p:ext uri="{BB962C8B-B14F-4D97-AF65-F5344CB8AC3E}">
        <p14:creationId xmlns:p14="http://schemas.microsoft.com/office/powerpoint/2010/main" val="36844496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8064896" cy="4893647"/>
          </a:xfrm>
          <a:prstGeom prst="rect">
            <a:avLst/>
          </a:prstGeom>
        </p:spPr>
        <p:txBody>
          <a:bodyPr wrap="square">
            <a:spAutoFit/>
          </a:bodyPr>
          <a:lstStyle/>
          <a:p>
            <a:r>
              <a:rPr lang="en-GB" b="1" dirty="0">
                <a:solidFill>
                  <a:srgbClr val="414141"/>
                </a:solidFill>
                <a:latin typeface="Arial" panose="020B0604020202020204" pitchFamily="34" charset="0"/>
              </a:rPr>
              <a:t>PRINCIPAL AREAS OF WORK</a:t>
            </a:r>
            <a:r>
              <a:rPr lang="en-GB" dirty="0">
                <a:solidFill>
                  <a:srgbClr val="414141"/>
                </a:solidFill>
                <a:latin typeface="Arial" panose="020B0604020202020204" pitchFamily="34" charset="0"/>
              </a:rPr>
              <a:t> </a:t>
            </a:r>
            <a:r>
              <a:rPr lang="en-GB" sz="2400" dirty="0">
                <a:solidFill>
                  <a:srgbClr val="414141"/>
                </a:solidFill>
                <a:latin typeface="Arial" panose="020B0604020202020204" pitchFamily="34" charset="0"/>
              </a:rPr>
              <a:t>Harbottle &amp; Lewis provides advice to businesses on commercial, corporate, charity, employment, family, finance, intellectual property, litigation and property law. The services provided to individuals include asset freezing, employment, family, high-value residential property, mediation, personal injury, philanthropy, tax, trusts and probate. The firm offers specialist advice to clients in all areas of the communications and creative industries including advertising, broadcasting, digital media, fashion, film, interactive entertainment, live events, media finance, music, publishing, sponsorship, sport, television and theatre. </a:t>
            </a:r>
            <a:endParaRPr lang="en-GB" sz="2400" dirty="0"/>
          </a:p>
        </p:txBody>
      </p:sp>
    </p:spTree>
    <p:extLst>
      <p:ext uri="{BB962C8B-B14F-4D97-AF65-F5344CB8AC3E}">
        <p14:creationId xmlns:p14="http://schemas.microsoft.com/office/powerpoint/2010/main" val="544549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7664" y="680862"/>
            <a:ext cx="5850674" cy="5496276"/>
          </a:xfrm>
          <a:prstGeom prst="rect">
            <a:avLst/>
          </a:prstGeom>
        </p:spPr>
      </p:pic>
    </p:spTree>
    <p:extLst>
      <p:ext uri="{BB962C8B-B14F-4D97-AF65-F5344CB8AC3E}">
        <p14:creationId xmlns:p14="http://schemas.microsoft.com/office/powerpoint/2010/main" val="1260153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BEEEB373607E49939E75C7B02A5911" ma:contentTypeVersion="1" ma:contentTypeDescription="Create a new document." ma:contentTypeScope="" ma:versionID="712cf81e0e93e52e497534a96c57cd82">
  <xsd:schema xmlns:xsd="http://www.w3.org/2001/XMLSchema" xmlns:xs="http://www.w3.org/2001/XMLSchema" xmlns:p="http://schemas.microsoft.com/office/2006/metadata/properties" xmlns:ns3="205548af-5da9-4ab6-bdea-780dfd7fef86" targetNamespace="http://schemas.microsoft.com/office/2006/metadata/properties" ma:root="true" ma:fieldsID="eabf34593fbea350e88e054a56a039ab" ns3:_="">
    <xsd:import namespace="205548af-5da9-4ab6-bdea-780dfd7fef8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548af-5da9-4ab6-bdea-780dfd7fef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FB72D6-C319-4D91-8983-831D65E261EF}">
  <ds:schemaRefs>
    <ds:schemaRef ds:uri="205548af-5da9-4ab6-bdea-780dfd7fef86"/>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9C4DCCE-0516-408F-ABB7-8BA8454F5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5548af-5da9-4ab6-bdea-780dfd7fef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B06349-C0A1-49D7-B420-1AC05E3CD7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3170</TotalTime>
  <Words>1183</Words>
  <Application>Microsoft Macintosh PowerPoint</Application>
  <PresentationFormat>On-screen Show (4:3)</PresentationFormat>
  <Paragraphs>175</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Building Your Niche</vt:lpstr>
      <vt:lpstr>Rudyard Kipling</vt:lpstr>
      <vt:lpstr>The Typical Lawyer</vt:lpstr>
      <vt:lpstr>Common Conditions</vt:lpstr>
      <vt:lpstr>Why Develop a Niche?</vt:lpstr>
      <vt:lpstr>PowerPoint Presentation</vt:lpstr>
      <vt:lpstr>PowerPoint Presentation</vt:lpstr>
      <vt:lpstr>PowerPoint Presentation</vt:lpstr>
      <vt:lpstr>PowerPoint Presentation</vt:lpstr>
      <vt:lpstr>PowerPoint Presentation</vt:lpstr>
      <vt:lpstr>PowerPoint Presentation</vt:lpstr>
      <vt:lpstr>EC3 Legal</vt:lpstr>
      <vt:lpstr>PowerPoint Presentation</vt:lpstr>
      <vt:lpstr>PowerPoint Presentation</vt:lpstr>
      <vt:lpstr>PowerPoint Presentation</vt:lpstr>
      <vt:lpstr>PowerPoint Presentation</vt:lpstr>
      <vt:lpstr>PowerPoint Presentation</vt:lpstr>
      <vt:lpstr>A Niche Specialist – from Chambers</vt:lpstr>
      <vt:lpstr>Finding Your Niche Jim Collins – Good to Great</vt:lpstr>
      <vt:lpstr>Niche Essentials</vt:lpstr>
      <vt:lpstr>Who are your Clients?</vt:lpstr>
      <vt:lpstr>Obstacles to your reputation</vt:lpstr>
      <vt:lpstr>The  Prospect Pathway</vt:lpstr>
      <vt:lpstr>Showcase</vt:lpstr>
      <vt:lpstr>Example Showcase</vt:lpstr>
      <vt:lpstr>PowerPoint Presentation</vt:lpstr>
      <vt:lpstr>PowerPoint Presentation</vt:lpstr>
      <vt:lpstr>  Benefits of a regular bulletin (as long as it has value) </vt:lpstr>
      <vt:lpstr>Guidelines for a regular bulletin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the Power of Trust</dc:title>
  <dc:creator>Anthony</dc:creator>
  <cp:lastModifiedBy>David Gilroy</cp:lastModifiedBy>
  <cp:revision>100</cp:revision>
  <cp:lastPrinted>2014-05-14T16:29:24Z</cp:lastPrinted>
  <dcterms:created xsi:type="dcterms:W3CDTF">2010-03-30T13:13:15Z</dcterms:created>
  <dcterms:modified xsi:type="dcterms:W3CDTF">2014-05-15T08:54:55Z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0x010100EBBEEEB373607E49939E75C7B02A5911</vt:lpwstr>
  </property>
</Properties>
</file>