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8" r:id="rId2"/>
    <p:sldId id="256" r:id="rId3"/>
    <p:sldId id="257" r:id="rId4"/>
    <p:sldId id="278" r:id="rId5"/>
    <p:sldId id="279" r:id="rId6"/>
    <p:sldId id="290" r:id="rId7"/>
    <p:sldId id="291" r:id="rId8"/>
    <p:sldId id="294" r:id="rId9"/>
    <p:sldId id="293" r:id="rId10"/>
    <p:sldId id="266" r:id="rId11"/>
    <p:sldId id="295" r:id="rId12"/>
    <p:sldId id="296" r:id="rId13"/>
    <p:sldId id="297" r:id="rId14"/>
    <p:sldId id="298" r:id="rId15"/>
    <p:sldId id="314" r:id="rId16"/>
    <p:sldId id="299" r:id="rId17"/>
    <p:sldId id="328" r:id="rId18"/>
    <p:sldId id="327" r:id="rId19"/>
    <p:sldId id="300" r:id="rId20"/>
    <p:sldId id="301" r:id="rId21"/>
    <p:sldId id="302" r:id="rId22"/>
    <p:sldId id="303" r:id="rId23"/>
    <p:sldId id="317" r:id="rId24"/>
    <p:sldId id="315" r:id="rId25"/>
    <p:sldId id="319" r:id="rId26"/>
    <p:sldId id="316" r:id="rId27"/>
    <p:sldId id="330" r:id="rId28"/>
    <p:sldId id="329" r:id="rId29"/>
    <p:sldId id="305" r:id="rId30"/>
    <p:sldId id="306" r:id="rId31"/>
    <p:sldId id="307" r:id="rId32"/>
    <p:sldId id="308" r:id="rId33"/>
    <p:sldId id="309" r:id="rId34"/>
    <p:sldId id="312" r:id="rId35"/>
    <p:sldId id="313" r:id="rId36"/>
    <p:sldId id="26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Calverley" initials="S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0099FF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1-12T14:04:32.980" idx="1">
    <p:pos x="10" y="10"/>
    <p:text>Des thought all this was really great - and very impressive!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8721-9351-264E-A340-FF2E7085DB23}" type="datetimeFigureOut">
              <a:rPr lang="en-US" smtClean="0"/>
              <a:t>12/02/15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6C6F-8284-7140-83A9-5944CB15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Me, RW, why this is my specialist</a:t>
            </a:r>
            <a:r>
              <a:rPr lang="en-US" baseline="0" dirty="0" smtClean="0"/>
              <a:t>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first three criteria: Quality, Feeling Valued and Speed are the same! Your clients have </a:t>
            </a:r>
            <a:r>
              <a:rPr lang="en-US" sz="1200" b="1" dirty="0" smtClean="0"/>
              <a:t>higher expectations </a:t>
            </a:r>
            <a:r>
              <a:rPr lang="en-US" sz="1200" dirty="0" smtClean="0"/>
              <a:t>on price and being kept informed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Id add…. And to find other providers!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12600 consumers</a:t>
            </a:r>
            <a:r>
              <a:rPr lang="en-US" baseline="0" dirty="0" smtClean="0"/>
              <a:t> surveyed twice a year every year since 2008. Customer satisfaction dropped for the first time in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6C6F-8284-7140-83A9-5944CB1585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5128" name="Picture 8" descr="LOGO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132513"/>
            <a:ext cx="2768600" cy="536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47DD4F-6EB5-2E44-9A48-D848701D5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436563"/>
            <a:ext cx="1963737" cy="56070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436563"/>
            <a:ext cx="5743575" cy="56070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D9F4B2-CA3C-2348-87B8-8A2697703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fld id="{5A4EF5E4-EB7F-3F4F-B2D3-68624ADF88F7}" type="datetime1">
              <a:rPr lang="en-US"/>
              <a:pPr/>
              <a:t>12/02/15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AF592-2992-C64A-AB57-662CA8B95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5BC6C3-E85B-DD4E-B27D-F725FF1C6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DDFEE6-836A-4A4F-81C4-9487F9209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17650"/>
            <a:ext cx="3852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517650"/>
            <a:ext cx="3854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DD0C86-1FC7-F84E-87F2-8D9ACF430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B85FE5-B189-3443-ADD5-B924884FE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00AEF3-E4A6-DE48-A4A8-6CBDB27A3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20FB11-1F7A-B843-9310-FC5B3AB2F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09FD56-056B-954F-9220-298971404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22195D-2EA1-E749-B03D-F8CA41949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opy WM"/>
          <p:cNvPicPr>
            <a:picLocks noChangeAspect="1" noChangeArrowheads="1"/>
          </p:cNvPicPr>
          <p:nvPr/>
        </p:nvPicPr>
        <p:blipFill>
          <a:blip r:embed="rId14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50" y="417513"/>
            <a:ext cx="5329238" cy="131603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2675" y="436563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17650"/>
            <a:ext cx="7859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2700" y="6494463"/>
            <a:ext cx="10890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4175" y="6494463"/>
            <a:ext cx="13858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94463"/>
            <a:ext cx="4048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6184AD4E-A3CC-D24E-A0D0-2C1001C6594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LOGO"/>
          <p:cNvPicPr>
            <a:picLocks noChangeAspect="1" noChangeArrowheads="1"/>
          </p:cNvPicPr>
          <p:nvPr/>
        </p:nvPicPr>
        <p:blipFill>
          <a:blip r:embed="rId15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132513"/>
            <a:ext cx="2768600" cy="536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165000"/>
        <a:buChar char="•"/>
        <a:defRPr sz="1600">
          <a:solidFill>
            <a:srgbClr val="5F5F5F"/>
          </a:solidFill>
          <a:latin typeface="+mn-lt"/>
          <a:ea typeface="+mn-ea"/>
          <a:cs typeface="+mn-cs"/>
        </a:defRPr>
      </a:lvl1pPr>
      <a:lvl2pPr marL="533400" indent="-1793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Char char="•"/>
        <a:defRPr sz="1400">
          <a:solidFill>
            <a:srgbClr val="5F5F5F"/>
          </a:solidFill>
          <a:latin typeface="+mn-lt"/>
          <a:ea typeface="ＭＳ Ｐゴシック" charset="-128"/>
        </a:defRPr>
      </a:lvl2pPr>
      <a:lvl3pPr marL="892175" indent="-17303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80000"/>
        <a:buFont typeface="Arial" charset="0"/>
        <a:buChar char="–"/>
        <a:defRPr sz="1200">
          <a:solidFill>
            <a:srgbClr val="5F5F5F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4D4D4D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4149725"/>
            <a:ext cx="3024187" cy="903288"/>
          </a:xfrm>
        </p:spPr>
        <p:txBody>
          <a:bodyPr/>
          <a:lstStyle/>
          <a:p>
            <a:pPr>
              <a:lnSpc>
                <a:spcPct val="140000"/>
              </a:lnSpc>
              <a:buSzPct val="125000"/>
            </a:pPr>
            <a:r>
              <a:rPr lang="en-US" sz="1400"/>
              <a:t>Strategy Planning</a:t>
            </a:r>
          </a:p>
          <a:p>
            <a:pPr>
              <a:lnSpc>
                <a:spcPct val="140000"/>
              </a:lnSpc>
              <a:buSzPct val="125000"/>
            </a:pPr>
            <a:r>
              <a:rPr lang="en-US" sz="1400"/>
              <a:t>Client Stewardship</a:t>
            </a:r>
          </a:p>
          <a:p>
            <a:pPr>
              <a:lnSpc>
                <a:spcPct val="140000"/>
              </a:lnSpc>
              <a:buSzPct val="125000"/>
            </a:pPr>
            <a:r>
              <a:rPr lang="en-US" sz="1400"/>
              <a:t>Business Building</a:t>
            </a:r>
          </a:p>
          <a:p>
            <a:pPr>
              <a:lnSpc>
                <a:spcPct val="140000"/>
              </a:lnSpc>
              <a:buSzPct val="125000"/>
            </a:pPr>
            <a:r>
              <a:rPr lang="en-US" sz="1400"/>
              <a:t>Organisational Development</a:t>
            </a:r>
          </a:p>
          <a:p>
            <a:pPr>
              <a:lnSpc>
                <a:spcPct val="140000"/>
              </a:lnSpc>
              <a:buSzPct val="125000"/>
            </a:pPr>
            <a:r>
              <a:rPr lang="en-US" sz="1400"/>
              <a:t>Partner Coaching</a:t>
            </a: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273925" cy="1409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www.richmontewells.com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971600" y="436563"/>
            <a:ext cx="76104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Customer Service DOES make a difference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68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94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99592" y="1700808"/>
            <a:ext cx="78597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Requires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magic…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…Disney Magic!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75% repeat visits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17m visitors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Most visited theme park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…in the world!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9350" cy="1143000"/>
          </a:xfrm>
        </p:spPr>
        <p:txBody>
          <a:bodyPr/>
          <a:lstStyle/>
          <a:p>
            <a:r>
              <a:rPr lang="en-US" sz="3600" dirty="0" smtClean="0"/>
              <a:t>Here’s why you should care: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859712" cy="475252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Customer service: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Builds trust</a:t>
            </a:r>
          </a:p>
          <a:p>
            <a:pPr lvl="1"/>
            <a:r>
              <a:rPr lang="en-US" sz="1800" dirty="0" smtClean="0"/>
              <a:t>+10/100 points UKCSI score results in +13% trust rating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ncreases loyalty and positive buying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pPr lvl="1"/>
            <a:r>
              <a:rPr lang="en-US" sz="2000" dirty="0" smtClean="0"/>
              <a:t>+1/10 client sat score &gt;&gt; +10% loyalty and +11% additional purchase</a:t>
            </a:r>
          </a:p>
          <a:p>
            <a:r>
              <a:rPr lang="en-US" sz="2200" dirty="0" smtClean="0"/>
              <a:t>Increases recommendation</a:t>
            </a:r>
          </a:p>
          <a:p>
            <a:pPr lvl="1"/>
            <a:r>
              <a:rPr lang="en-US" sz="2000" dirty="0" smtClean="0"/>
              <a:t>+3/10 increase in client sat score to 9, x3 likelihood of referral</a:t>
            </a:r>
          </a:p>
          <a:p>
            <a:r>
              <a:rPr lang="en-US" sz="2200" dirty="0" smtClean="0"/>
              <a:t>Drives growth</a:t>
            </a:r>
          </a:p>
          <a:p>
            <a:pPr lvl="1"/>
            <a:r>
              <a:rPr lang="en-US" sz="2000" dirty="0" smtClean="0"/>
              <a:t>Positive correlation between above average sector scores and growth in retail food (9%) </a:t>
            </a:r>
          </a:p>
          <a:p>
            <a:pPr marL="0" indent="0" algn="r">
              <a:buNone/>
            </a:pPr>
            <a:r>
              <a:rPr lang="en-US" sz="2200" dirty="0" smtClean="0"/>
              <a:t>UKCSI January 2014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411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36563"/>
            <a:ext cx="7682433" cy="1143000"/>
          </a:xfrm>
        </p:spPr>
        <p:txBody>
          <a:bodyPr/>
          <a:lstStyle/>
          <a:p>
            <a:r>
              <a:rPr lang="en-US" sz="3600" dirty="0" smtClean="0"/>
              <a:t>For first time UKCSI measured value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517651"/>
            <a:ext cx="7859712" cy="4359622"/>
          </a:xfrm>
        </p:spPr>
        <p:txBody>
          <a:bodyPr/>
          <a:lstStyle/>
          <a:p>
            <a:r>
              <a:rPr lang="en-US" sz="2400" dirty="0" smtClean="0"/>
              <a:t>Consumers want a balance of cost and service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When faced with the choice, 60% of customers </a:t>
            </a:r>
            <a:r>
              <a:rPr lang="en-US" sz="2400" dirty="0" err="1"/>
              <a:t>favour</a:t>
            </a:r>
            <a:r>
              <a:rPr lang="en-US" sz="2400" dirty="0"/>
              <a:t> a balance of price and service and will not accept low service levels in exchange for a cheap deal.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substantial minority of consumers – 25% – seek excellent service and are prepared to pay for it, while 15% are highly motivated to find the cheapest deals. </a:t>
            </a:r>
          </a:p>
        </p:txBody>
      </p:sp>
    </p:spTree>
    <p:extLst>
      <p:ext uri="{BB962C8B-B14F-4D97-AF65-F5344CB8AC3E}">
        <p14:creationId xmlns:p14="http://schemas.microsoft.com/office/powerpoint/2010/main" val="32853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8388424" cy="1143000"/>
          </a:xfrm>
        </p:spPr>
        <p:txBody>
          <a:bodyPr/>
          <a:lstStyle/>
          <a:p>
            <a:r>
              <a:rPr lang="en-US" sz="3600" dirty="0" smtClean="0"/>
              <a:t>So….. Who is best at Customer Service?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8093699" cy="34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340768"/>
            <a:ext cx="785971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2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9350" cy="1143000"/>
          </a:xfrm>
        </p:spPr>
        <p:txBody>
          <a:bodyPr/>
          <a:lstStyle/>
          <a:p>
            <a:r>
              <a:rPr lang="en-US" sz="3600" dirty="0" smtClean="0"/>
              <a:t>Why should you care?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Revenues going down amongst firms below the top 50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Ability to invest in new services/delivery reduced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Consumers increasing propensity to shop around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Number of competitors are going up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are only so many costs you can take out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92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Arial" charset="0"/>
                <a:ea typeface="ＭＳ Ｐゴシック" charset="0"/>
                <a:cs typeface="ＭＳ Ｐゴシック" charset="0"/>
              </a:rPr>
              <a:t>RW Value </a:t>
            </a:r>
            <a:r>
              <a:rPr lang="en-AU" sz="3200" dirty="0" smtClean="0">
                <a:latin typeface="Arial" charset="0"/>
                <a:ea typeface="ＭＳ Ｐゴシック" charset="0"/>
                <a:cs typeface="ＭＳ Ｐゴシック" charset="0"/>
              </a:rPr>
              <a:t>Approach© </a:t>
            </a:r>
            <a:r>
              <a:rPr lang="en-AU" sz="3200" dirty="0">
                <a:latin typeface="Arial" charset="0"/>
                <a:ea typeface="ＭＳ Ｐゴシック" charset="0"/>
                <a:cs typeface="ＭＳ Ｐゴシック" charset="0"/>
              </a:rPr>
              <a:t>is a potent strategy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Consolidate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Build UP …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…build ON existing Clients</a:t>
            </a:r>
          </a:p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Expand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Exploit reputation …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…liberate partner time to win new Clients</a:t>
            </a:r>
            <a:endParaRPr lang="en-AU" sz="2200" dirty="0">
              <a:latin typeface="Arial" charset="0"/>
              <a:ea typeface="ＭＳ Ｐゴシック" charset="0"/>
            </a:endParaRPr>
          </a:p>
          <a:p>
            <a:r>
              <a:rPr lang="en-AU" sz="2200" dirty="0">
                <a:latin typeface="Arial" charset="0"/>
                <a:ea typeface="ＭＳ Ｐゴシック" charset="0"/>
                <a:cs typeface="ＭＳ Ｐゴシック" charset="0"/>
              </a:rPr>
              <a:t>Deliver 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what your clients want and will pay for – VALUE!</a:t>
            </a:r>
          </a:p>
          <a:p>
            <a:pPr lvl="1">
              <a:buFontTx/>
              <a:buNone/>
            </a:pPr>
            <a:endParaRPr lang="en-AU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9350" cy="1143000"/>
          </a:xfrm>
        </p:spPr>
        <p:txBody>
          <a:bodyPr/>
          <a:lstStyle/>
          <a:p>
            <a:r>
              <a:rPr lang="en-US" sz="3600" dirty="0" smtClean="0"/>
              <a:t>What is value?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Outcome</a:t>
            </a:r>
          </a:p>
          <a:p>
            <a:r>
              <a:rPr lang="en-US" sz="3600" dirty="0" smtClean="0"/>
              <a:t>Experience</a:t>
            </a:r>
          </a:p>
          <a:p>
            <a:r>
              <a:rPr lang="en-US" sz="3600" dirty="0" smtClean="0"/>
              <a:t>Price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884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Arial" charset="0"/>
                <a:ea typeface="ＭＳ Ｐゴシック" charset="0"/>
                <a:cs typeface="ＭＳ Ｐゴシック" charset="0"/>
              </a:rPr>
              <a:t>Three Actions</a:t>
            </a:r>
            <a:br>
              <a:rPr lang="en-AU" sz="36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3600" dirty="0" smtClean="0">
                <a:latin typeface="Arial" charset="0"/>
                <a:ea typeface="ＭＳ Ｐゴシック" charset="0"/>
              </a:rPr>
              <a:t>Measure involvement</a:t>
            </a:r>
          </a:p>
          <a:p>
            <a:pPr marL="354012" lvl="1" indent="0">
              <a:buNone/>
            </a:pPr>
            <a:endParaRPr lang="en-AU" sz="3600" dirty="0">
              <a:latin typeface="Arial" charset="0"/>
              <a:ea typeface="ＭＳ Ｐゴシック" charset="0"/>
            </a:endParaRPr>
          </a:p>
          <a:p>
            <a:pPr lvl="1"/>
            <a:r>
              <a:rPr lang="en-AU" sz="3600" dirty="0" smtClean="0">
                <a:latin typeface="Arial" charset="0"/>
                <a:ea typeface="ＭＳ Ｐゴシック" charset="0"/>
              </a:rPr>
              <a:t>Align service with client needs</a:t>
            </a:r>
          </a:p>
          <a:p>
            <a:pPr marL="354012" lvl="1" indent="0">
              <a:buNone/>
            </a:pPr>
            <a:endParaRPr lang="en-AU" sz="3600" dirty="0">
              <a:latin typeface="Arial" charset="0"/>
              <a:ea typeface="ＭＳ Ｐゴシック" charset="0"/>
            </a:endParaRPr>
          </a:p>
          <a:p>
            <a:pPr lvl="1"/>
            <a:r>
              <a:rPr lang="en-AU" sz="3600" dirty="0" smtClean="0">
                <a:latin typeface="Arial" charset="0"/>
                <a:ea typeface="ＭＳ Ｐゴシック" charset="0"/>
              </a:rPr>
              <a:t>Provide leadership</a:t>
            </a:r>
            <a:endParaRPr lang="en-AU" sz="3600" dirty="0">
              <a:latin typeface="Arial" charset="0"/>
              <a:ea typeface="ＭＳ Ｐゴシック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90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RW Value Approach is a potent strategy</a:t>
            </a:r>
            <a:br>
              <a:rPr lang="en-AU" sz="1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Consolidate: build up existing Clients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This is where income is now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Short term, defend the base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But how profitable is each ?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What’s the profit standard </a:t>
            </a:r>
            <a:r>
              <a:rPr lang="en-AU" sz="2000" dirty="0" smtClean="0">
                <a:latin typeface="Arial" charset="0"/>
                <a:ea typeface="ＭＳ Ｐゴシック" charset="0"/>
              </a:rPr>
              <a:t>?</a:t>
            </a:r>
          </a:p>
          <a:p>
            <a:pPr marL="354012" lvl="1" indent="0">
              <a:buNone/>
            </a:pPr>
            <a:endParaRPr lang="en-AU" sz="2000" dirty="0">
              <a:latin typeface="Arial" charset="0"/>
              <a:ea typeface="ＭＳ Ｐゴシック" charset="0"/>
            </a:endParaRPr>
          </a:p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Maximise satisfaction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How satisfied is each Client ?</a:t>
            </a:r>
          </a:p>
          <a:p>
            <a:pPr lvl="1"/>
            <a:r>
              <a:rPr lang="en-AU" sz="2000" dirty="0" smtClean="0">
                <a:latin typeface="Arial" charset="0"/>
                <a:ea typeface="ＭＳ Ｐゴシック" charset="0"/>
              </a:rPr>
              <a:t>Will they recommend us?</a:t>
            </a:r>
            <a:endParaRPr lang="en-AU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How do we measure it ?</a:t>
            </a:r>
          </a:p>
          <a:p>
            <a:pPr lvl="1"/>
            <a:r>
              <a:rPr lang="en-AU" sz="2000" dirty="0">
                <a:latin typeface="Arial" charset="0"/>
                <a:ea typeface="ＭＳ Ｐゴシック" charset="0"/>
              </a:rPr>
              <a:t>How do we fix it ?</a:t>
            </a:r>
          </a:p>
          <a:p>
            <a:pPr lvl="1"/>
            <a:endParaRPr lang="en-AU" sz="2000" dirty="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AU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9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VER PAGE"/>
          <p:cNvPicPr>
            <a:picLocks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988840"/>
            <a:ext cx="7270750" cy="1470025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What do clients </a:t>
            </a:r>
            <a:r>
              <a:rPr lang="en-US" sz="5400" b="1" dirty="0" smtClean="0">
                <a:solidFill>
                  <a:schemeClr val="bg1"/>
                </a:solidFill>
              </a:rPr>
              <a:t>really really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want?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3789363"/>
            <a:ext cx="6400800" cy="1752600"/>
          </a:xfrm>
        </p:spPr>
        <p:txBody>
          <a:bodyPr/>
          <a:lstStyle/>
          <a:p>
            <a:r>
              <a:rPr lang="en-US" sz="1800" dirty="0" smtClean="0">
                <a:solidFill>
                  <a:srgbClr val="C0C0C0"/>
                </a:solidFill>
              </a:rPr>
              <a:t>Sally Calverley</a:t>
            </a:r>
            <a:endParaRPr lang="en-US" sz="1800" dirty="0">
              <a:solidFill>
                <a:srgbClr val="C0C0C0"/>
              </a:solidFill>
            </a:endParaRPr>
          </a:p>
          <a:p>
            <a:r>
              <a:rPr lang="en-US" sz="1400" dirty="0" err="1" smtClean="0">
                <a:solidFill>
                  <a:srgbClr val="C0C0C0"/>
                </a:solidFill>
              </a:rPr>
              <a:t>Legalex</a:t>
            </a:r>
            <a:r>
              <a:rPr lang="en-US" sz="1400" dirty="0" smtClean="0">
                <a:solidFill>
                  <a:srgbClr val="C0C0C0"/>
                </a:solidFill>
              </a:rPr>
              <a:t> 15</a:t>
            </a:r>
            <a:r>
              <a:rPr lang="en-US" sz="1400" baseline="30000" dirty="0" smtClean="0">
                <a:solidFill>
                  <a:srgbClr val="C0C0C0"/>
                </a:solidFill>
              </a:rPr>
              <a:t>th</a:t>
            </a:r>
            <a:r>
              <a:rPr lang="en-US" sz="1400" dirty="0" smtClean="0">
                <a:solidFill>
                  <a:srgbClr val="C0C0C0"/>
                </a:solidFill>
              </a:rPr>
              <a:t> – 16</a:t>
            </a:r>
            <a:r>
              <a:rPr lang="en-US" sz="1400" baseline="30000" dirty="0" smtClean="0">
                <a:solidFill>
                  <a:srgbClr val="C0C0C0"/>
                </a:solidFill>
              </a:rPr>
              <a:t>th</a:t>
            </a:r>
            <a:r>
              <a:rPr lang="en-US" sz="1400" dirty="0" smtClean="0">
                <a:solidFill>
                  <a:srgbClr val="C0C0C0"/>
                </a:solidFill>
              </a:rPr>
              <a:t> May 2014</a:t>
            </a:r>
            <a:endParaRPr lang="en-US" sz="1400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2"/>
                </a:solidFill>
              </a:rPr>
              <a:t>www.richmontewells.com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RW Value Approach is a potent strategy</a:t>
            </a:r>
            <a:br>
              <a:rPr lang="en-AU" sz="1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Expand: use reputation to grow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Attack is best defence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In a market in turmoil, we must be growing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ABS have no track record of excellence 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Best growth platform is happy Clients</a:t>
            </a:r>
          </a:p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Partners are our Big Guns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Partners grow the cake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Need time to win new business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What new business do we want ?</a:t>
            </a:r>
          </a:p>
          <a:p>
            <a:pPr lvl="1"/>
            <a:endParaRPr lang="en-AU" sz="2000" dirty="0">
              <a:latin typeface="Arial" charset="0"/>
              <a:ea typeface="ＭＳ Ｐゴシック" charset="0"/>
            </a:endParaRPr>
          </a:p>
          <a:p>
            <a:pPr lvl="1"/>
            <a:endParaRPr lang="en-AU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0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RW Value Approach is a potent strategy</a:t>
            </a:r>
            <a:br>
              <a:rPr lang="en-AU" sz="1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3600">
                <a:latin typeface="Arial" charset="0"/>
                <a:ea typeface="ＭＳ Ｐゴシック" charset="0"/>
                <a:cs typeface="ＭＳ Ｐゴシック" charset="0"/>
              </a:rPr>
              <a:t>Involvement</a:t>
            </a:r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 is </a:t>
            </a:r>
            <a:r>
              <a:rPr lang="en-AU" sz="3600">
                <a:latin typeface="Arial" charset="0"/>
                <a:ea typeface="ＭＳ Ｐゴシック" charset="0"/>
                <a:cs typeface="ＭＳ Ｐゴシック" charset="0"/>
              </a:rPr>
              <a:t>key to profitability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Define Client Involvement Profile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How does the client want to work with us?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What are the best channels for delivery?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How can we guide them through the firm?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Where are they on the timeline?</a:t>
            </a:r>
            <a:endParaRPr lang="en-AU" sz="2400" dirty="0">
              <a:latin typeface="Arial" charset="0"/>
              <a:ea typeface="ＭＳ Ｐゴシック" charset="0"/>
            </a:endParaRPr>
          </a:p>
          <a:p>
            <a:r>
              <a:rPr lang="en-AU" sz="2400" dirty="0" smtClean="0">
                <a:latin typeface="Arial" charset="0"/>
                <a:ea typeface="ＭＳ Ｐゴシック" charset="0"/>
                <a:cs typeface="ＭＳ Ｐゴシック" charset="0"/>
              </a:rPr>
              <a:t>We </a:t>
            </a:r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need a measure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Systematic method of tracking Client needs …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… and level of satisfaction </a:t>
            </a:r>
            <a:endParaRPr lang="en-AU" sz="2400" dirty="0" smtClean="0">
              <a:latin typeface="Arial" charset="0"/>
              <a:ea typeface="ＭＳ Ｐゴシック" charset="0"/>
            </a:endParaRPr>
          </a:p>
          <a:p>
            <a:pPr lvl="2"/>
            <a:endParaRPr lang="en-AU" sz="2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RW Value Approach is a potent strategy</a:t>
            </a:r>
            <a:br>
              <a:rPr lang="en-AU" sz="1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14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3200">
                <a:latin typeface="Arial" charset="0"/>
                <a:ea typeface="ＭＳ Ｐゴシック" charset="0"/>
                <a:cs typeface="ＭＳ Ｐゴシック" charset="0"/>
              </a:rPr>
              <a:t>Alignment to Client Involvement profile</a:t>
            </a:r>
            <a:r>
              <a:rPr lang="en-AU" sz="36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How do we match our service to Client needs ?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Do we do enough ?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Do </a:t>
            </a:r>
            <a:r>
              <a:rPr lang="en-AU" sz="2400" dirty="0">
                <a:latin typeface="Arial" charset="0"/>
                <a:ea typeface="ＭＳ Ｐゴシック" charset="0"/>
              </a:rPr>
              <a:t>we overdo it ?</a:t>
            </a:r>
          </a:p>
          <a:p>
            <a:pPr lvl="1"/>
            <a:r>
              <a:rPr lang="en-AU" sz="2400" dirty="0" smtClean="0">
                <a:latin typeface="Arial" charset="0"/>
                <a:ea typeface="ＭＳ Ｐゴシック" charset="0"/>
              </a:rPr>
              <a:t>How can we improve the sensitivity?</a:t>
            </a:r>
            <a:endParaRPr lang="en-AU" sz="2400" dirty="0">
              <a:latin typeface="Arial" charset="0"/>
              <a:ea typeface="ＭＳ Ｐゴシック" charset="0"/>
            </a:endParaRPr>
          </a:p>
          <a:p>
            <a:r>
              <a:rPr lang="en-AU" sz="2400" dirty="0">
                <a:latin typeface="Arial" charset="0"/>
                <a:ea typeface="ＭＳ Ｐゴシック" charset="0"/>
                <a:cs typeface="ＭＳ Ｐゴシック" charset="0"/>
              </a:rPr>
              <a:t>And what about Client profitability ?</a:t>
            </a:r>
          </a:p>
          <a:p>
            <a:pPr lvl="1"/>
            <a:r>
              <a:rPr lang="en-AU" sz="2400" dirty="0">
                <a:latin typeface="Arial" charset="0"/>
                <a:ea typeface="ＭＳ Ｐゴシック" charset="0"/>
              </a:rPr>
              <a:t>How does that match Client satisfaction ?</a:t>
            </a:r>
          </a:p>
          <a:p>
            <a:pPr lvl="2"/>
            <a:r>
              <a:rPr lang="en-AU" sz="2400" dirty="0">
                <a:latin typeface="Arial" charset="0"/>
                <a:ea typeface="ＭＳ Ｐゴシック" charset="0"/>
              </a:rPr>
              <a:t>Unhappy Clients we lose £££ on is VERY bad </a:t>
            </a:r>
            <a:r>
              <a:rPr lang="en-AU" sz="2400" dirty="0" smtClean="0">
                <a:latin typeface="Arial" charset="0"/>
                <a:ea typeface="ＭＳ Ｐゴシック" charset="0"/>
              </a:rPr>
              <a:t>business</a:t>
            </a:r>
          </a:p>
          <a:p>
            <a:pPr lvl="2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Low service quality companies average lose 2% market share a year</a:t>
            </a:r>
          </a:p>
          <a:p>
            <a:pPr lvl="2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High service-quality companies grow 6%</a:t>
            </a:r>
          </a:p>
          <a:p>
            <a:pPr lvl="2"/>
            <a:endParaRPr lang="en-AU" sz="2400" dirty="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AU" sz="2000" dirty="0">
                <a:latin typeface="Arial" charset="0"/>
                <a:ea typeface="ＭＳ Ｐゴシック" charset="0"/>
              </a:rPr>
              <a:t>	</a:t>
            </a:r>
          </a:p>
          <a:p>
            <a:pPr lvl="1"/>
            <a:endParaRPr lang="en-AU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460BAC-B496-4549-89A9-2C35290A8A54}" type="slidenum">
              <a:rPr lang="en-US" sz="1000">
                <a:solidFill>
                  <a:srgbClr val="5F5F5F"/>
                </a:solidFill>
              </a:rPr>
              <a:pPr eaLnBrk="1" hangingPunct="1"/>
              <a:t>23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430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Client study</a:t>
            </a:r>
            <a:endParaRPr lang="en-AU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Reports to firm 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Status, outlook of industry, firm and key clients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Segmentation of client base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Interpretations and recommendations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Competitive rating of current service and value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Potential based on segmentation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Define Client Value Measures per client</a:t>
            </a:r>
          </a:p>
          <a:p>
            <a:pPr lvl="3" eaLnBrk="1" hangingPunct="1"/>
            <a:r>
              <a:rPr lang="en-US" sz="2000">
                <a:latin typeface="Arial" charset="0"/>
                <a:ea typeface="ＭＳ Ｐゴシック" charset="0"/>
              </a:rPr>
              <a:t>The Richmonte Wells Value Standard</a:t>
            </a:r>
            <a:r>
              <a:rPr lang="en-US" sz="2000" b="1">
                <a:latin typeface="Lucida Grande" charset="0"/>
                <a:ea typeface="ＭＳ Ｐゴシック" charset="0"/>
                <a:cs typeface="Lucida Grande" charset="0"/>
              </a:rPr>
              <a:t>©</a:t>
            </a:r>
          </a:p>
          <a:p>
            <a:pPr lvl="3" eaLnBrk="1" hangingPunct="1"/>
            <a:endParaRPr lang="en-US" sz="2000" b="1">
              <a:latin typeface="Lucida Grande" charset="0"/>
              <a:ea typeface="ＭＳ Ｐゴシック" charset="0"/>
              <a:cs typeface="Lucida Grande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  <a:cs typeface="Lucida Grande" charset="0"/>
              </a:rPr>
              <a:t>Recommendations for Action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Lucida Grande" charset="0"/>
              </a:rPr>
              <a:t>Style, services, communications, products 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  <a:cs typeface="Lucida Grande" charset="0"/>
              </a:rPr>
              <a:t>By client group</a:t>
            </a:r>
            <a:endParaRPr lang="en-US" sz="18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2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062C3A-415C-1E43-BD96-E14EE9729B35}" type="slidenum">
              <a:rPr lang="en-US" sz="1000">
                <a:solidFill>
                  <a:srgbClr val="5F5F5F"/>
                </a:solidFill>
              </a:rPr>
              <a:pPr eaLnBrk="1" hangingPunct="1"/>
              <a:t>24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40965" name="Rectangle 16"/>
          <p:cNvSpPr>
            <a:spLocks noGrp="1"/>
          </p:cNvSpPr>
          <p:nvPr>
            <p:ph type="title"/>
          </p:nvPr>
        </p:nvSpPr>
        <p:spPr>
          <a:xfrm>
            <a:off x="611560" y="457200"/>
            <a:ext cx="799904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An example</a:t>
            </a:r>
            <a:endParaRPr lang="en-AU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Rectangle 1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AU" sz="2200">
                <a:latin typeface="Arial" charset="0"/>
                <a:ea typeface="ＭＳ Ｐゴシック" charset="0"/>
                <a:cs typeface="ＭＳ Ｐゴシック" charset="0"/>
              </a:rPr>
              <a:t>Segmentation</a:t>
            </a:r>
          </a:p>
          <a:p>
            <a:pPr lvl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19 clients plotted by level of involvement &amp; revenue</a:t>
            </a:r>
          </a:p>
          <a:p>
            <a:pPr lvl="2"/>
            <a:r>
              <a:rPr lang="en-AU" sz="1900">
                <a:latin typeface="Arial" charset="0"/>
                <a:ea typeface="ＭＳ Ｐゴシック" charset="0"/>
              </a:rPr>
              <a:t>Substantial range</a:t>
            </a:r>
          </a:p>
          <a:p>
            <a:pPr lvl="2"/>
            <a:r>
              <a:rPr lang="en-AU" sz="1900">
                <a:latin typeface="Arial" charset="0"/>
                <a:ea typeface="ＭＳ Ｐゴシック" charset="0"/>
              </a:rPr>
              <a:t>Involvement score 44 to 22</a:t>
            </a:r>
          </a:p>
          <a:p>
            <a:pPr lvl="2"/>
            <a:r>
              <a:rPr lang="en-AU" sz="1900">
                <a:latin typeface="Arial" charset="0"/>
                <a:ea typeface="ＭＳ Ｐゴシック" charset="0"/>
              </a:rPr>
              <a:t>Revenue 75,000 to 1.2 M</a:t>
            </a:r>
          </a:p>
          <a:p>
            <a:pPr lvl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Only 4 clients very involved </a:t>
            </a:r>
          </a:p>
          <a:p>
            <a:pPr lvl="2"/>
            <a:r>
              <a:rPr lang="en-AU" sz="1900">
                <a:latin typeface="Arial" charset="0"/>
                <a:ea typeface="ＭＳ Ｐゴシック" charset="0"/>
              </a:rPr>
              <a:t>Spend over half a million</a:t>
            </a:r>
          </a:p>
          <a:p>
            <a:pPr lvl="2"/>
            <a:r>
              <a:rPr lang="en-AU" sz="1900">
                <a:latin typeface="Arial" charset="0"/>
                <a:ea typeface="ＭＳ Ｐゴシック" charset="0"/>
              </a:rPr>
              <a:t>35% total, about 1 m each</a:t>
            </a:r>
          </a:p>
          <a:p>
            <a:pPr lvl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15 clients less involved with much lower spend</a:t>
            </a:r>
          </a:p>
          <a:p>
            <a:endParaRPr lang="en-AU" sz="22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096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30750" y="1847850"/>
          <a:ext cx="2681288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Drawing" r:id="rId3" imgW="1958400" imgH="1717200" progId="">
                  <p:embed/>
                </p:oleObj>
              </mc:Choice>
              <mc:Fallback>
                <p:oleObj name="Drawing" r:id="rId3" imgW="1958400" imgH="171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847850"/>
                        <a:ext cx="2681288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00763" y="4198938"/>
          <a:ext cx="262255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Drawing" r:id="rId5" imgW="1958400" imgH="1717200" progId="">
                  <p:embed/>
                </p:oleObj>
              </mc:Choice>
              <mc:Fallback>
                <p:oleObj name="Drawing" r:id="rId5" imgW="1958400" imgH="171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198938"/>
                        <a:ext cx="262255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05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D4751-8930-ED42-BFE7-C10699B1352B}" type="slidenum">
              <a:rPr lang="en-US" sz="1000">
                <a:solidFill>
                  <a:srgbClr val="5F5F5F"/>
                </a:solidFill>
              </a:rPr>
              <a:pPr eaLnBrk="1" hangingPunct="1"/>
              <a:t>25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4505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67151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Defining Value by segment</a:t>
            </a:r>
            <a:endParaRPr lang="en-AU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Defining VALUE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Set group and individual criteria</a:t>
            </a:r>
          </a:p>
          <a:p>
            <a:pPr marL="1143000" lvl="2" indent="-228600" eaLnBrk="1" hangingPunct="1"/>
            <a:r>
              <a:rPr lang="en-US" sz="2000" dirty="0">
                <a:latin typeface="Arial" charset="0"/>
                <a:ea typeface="ＭＳ Ｐゴシック" charset="0"/>
              </a:rPr>
              <a:t>What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‘</a:t>
            </a:r>
            <a:r>
              <a:rPr lang="en-US" sz="2000" dirty="0">
                <a:latin typeface="Arial" charset="0"/>
                <a:ea typeface="ＭＳ Ｐゴシック" charset="0"/>
              </a:rPr>
              <a:t>success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</a:rPr>
              <a:t> looks like</a:t>
            </a:r>
          </a:p>
          <a:p>
            <a:pPr marL="1143000" lvl="2" indent="-228600" eaLnBrk="1" hangingPunct="1"/>
            <a:r>
              <a:rPr lang="en-US" sz="2000" dirty="0">
                <a:latin typeface="Arial" charset="0"/>
                <a:ea typeface="ＭＳ Ｐゴシック" charset="0"/>
              </a:rPr>
              <a:t>Optimum yield for the firm, satisfaction for client</a:t>
            </a:r>
          </a:p>
          <a:p>
            <a:pPr marL="1851025" lvl="3"/>
            <a:r>
              <a:rPr lang="en-US" sz="1800" dirty="0">
                <a:latin typeface="Arial" charset="0"/>
                <a:ea typeface="ＭＳ Ｐゴシック" charset="0"/>
              </a:rPr>
              <a:t>Financial, reputation, growth </a:t>
            </a:r>
            <a:r>
              <a:rPr lang="en-US" sz="1800" dirty="0" err="1">
                <a:latin typeface="Arial" charset="0"/>
                <a:ea typeface="ＭＳ Ｐゴシック" charset="0"/>
              </a:rPr>
              <a:t>etc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Group criteria is primary focus</a:t>
            </a:r>
          </a:p>
          <a:p>
            <a:pPr marL="1143000" lvl="2" indent="-228600" eaLnBrk="1" hangingPunct="1"/>
            <a:r>
              <a:rPr lang="en-US" sz="2000" dirty="0">
                <a:latin typeface="Arial" charset="0"/>
                <a:ea typeface="ＭＳ Ｐゴシック" charset="0"/>
              </a:rPr>
              <a:t>Clients sharing common needs, expectations</a:t>
            </a:r>
          </a:p>
          <a:p>
            <a:pPr marL="1143000" lvl="2" indent="-228600" eaLnBrk="1" hangingPunct="1"/>
            <a:r>
              <a:rPr lang="en-US" sz="2000" dirty="0">
                <a:latin typeface="Arial" charset="0"/>
                <a:ea typeface="ＭＳ Ｐゴシック" charset="0"/>
              </a:rPr>
              <a:t>Potential for segmentation into clusters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Individual criteria is key refinement</a:t>
            </a:r>
          </a:p>
          <a:p>
            <a:pPr marL="1143000" lvl="2" indent="-228600" eaLnBrk="1" hangingPunct="1"/>
            <a:r>
              <a:rPr lang="en-US" sz="2000" dirty="0">
                <a:latin typeface="Arial" charset="0"/>
                <a:ea typeface="ＭＳ Ｐゴシック" charset="0"/>
              </a:rPr>
              <a:t>Particular requirements </a:t>
            </a:r>
          </a:p>
          <a:p>
            <a:pPr marL="1851025" lvl="3" eaLnBrk="1" hangingPunct="1"/>
            <a:r>
              <a:rPr lang="en-US" sz="2000" dirty="0">
                <a:latin typeface="Arial" charset="0"/>
                <a:ea typeface="ＭＳ Ｐゴシック" charset="0"/>
              </a:rPr>
              <a:t>Organisation, personality, communication </a:t>
            </a:r>
            <a:r>
              <a:rPr lang="en-US" sz="2000" dirty="0" err="1">
                <a:latin typeface="Arial" charset="0"/>
                <a:ea typeface="ＭＳ Ｐゴシック" charset="0"/>
              </a:rPr>
              <a:t>etc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6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D0854F-8CB3-3842-8E9B-43E91E9E0E62}" type="slidenum">
              <a:rPr lang="en-US" sz="1000">
                <a:solidFill>
                  <a:srgbClr val="5F5F5F"/>
                </a:solidFill>
              </a:rPr>
              <a:pPr eaLnBrk="1" hangingPunct="1"/>
              <a:t>26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41989" name="Rectangle 3"/>
          <p:cNvSpPr>
            <a:spLocks noGrp="1"/>
          </p:cNvSpPr>
          <p:nvPr>
            <p:ph type="body" sz="half" idx="1"/>
          </p:nvPr>
        </p:nvSpPr>
        <p:spPr>
          <a:xfrm>
            <a:off x="252413" y="1951038"/>
            <a:ext cx="3290887" cy="4389437"/>
          </a:xfrm>
        </p:spPr>
        <p:txBody>
          <a:bodyPr/>
          <a:lstStyle/>
          <a:p>
            <a:pPr eaLnBrk="1" hangingPunct="1"/>
            <a:r>
              <a:rPr lang="en-AU" sz="2200">
                <a:latin typeface="Arial" charset="0"/>
                <a:ea typeface="ＭＳ Ｐゴシック" charset="0"/>
                <a:cs typeface="ＭＳ Ｐゴシック" charset="0"/>
              </a:rPr>
              <a:t>Three segments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‘Partners’, ‘Procurers’, ‘No Frills’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Law key to business or grudge factor 	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Very different needs &amp; expectation</a:t>
            </a:r>
          </a:p>
          <a:p>
            <a:pPr eaLnBrk="1" hangingPunct="1"/>
            <a:r>
              <a:rPr lang="en-AU" sz="2200">
                <a:latin typeface="Arial" charset="0"/>
                <a:ea typeface="ＭＳ Ｐゴシック" charset="0"/>
                <a:cs typeface="ＭＳ Ｐゴシック" charset="0"/>
              </a:rPr>
              <a:t>Align service 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Boost rating of Value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Lift loyalty</a:t>
            </a:r>
          </a:p>
          <a:p>
            <a:pPr lvl="1" eaLnBrk="1" hangingPunct="1"/>
            <a:r>
              <a:rPr lang="en-AU" sz="2000">
                <a:latin typeface="Arial" charset="0"/>
                <a:ea typeface="ＭＳ Ｐゴシック" charset="0"/>
                <a:cs typeface="ＭＳ Ｐゴシック" charset="0"/>
              </a:rPr>
              <a:t>Enhance profitability</a:t>
            </a:r>
          </a:p>
          <a:p>
            <a:pPr lvl="1" eaLnBrk="1" hangingPunct="1"/>
            <a:endParaRPr lang="en-AU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AU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AU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88774770"/>
              </p:ext>
            </p:extLst>
          </p:nvPr>
        </p:nvGraphicFramePr>
        <p:xfrm>
          <a:off x="5692775" y="1935163"/>
          <a:ext cx="194627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Chart" r:id="rId3" imgW="4038600" imgH="4394200" progId="MSGraph.Chart.8">
                  <p:embed followColorScheme="full"/>
                </p:oleObj>
              </mc:Choice>
              <mc:Fallback>
                <p:oleObj name="Chart" r:id="rId3" imgW="4038600" imgH="4394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935163"/>
                        <a:ext cx="1946275" cy="211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43300" y="1766888"/>
          <a:ext cx="5221288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Drawing" r:id="rId5" imgW="1796400" imgH="1573200" progId="">
                  <p:embed/>
                </p:oleObj>
              </mc:Choice>
              <mc:Fallback>
                <p:oleObj name="Drawing" r:id="rId5" imgW="1796400" imgH="157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766888"/>
                        <a:ext cx="5221288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6"/>
          <p:cNvSpPr txBox="1">
            <a:spLocks/>
          </p:cNvSpPr>
          <p:nvPr/>
        </p:nvSpPr>
        <p:spPr bwMode="auto">
          <a:xfrm>
            <a:off x="683568" y="457200"/>
            <a:ext cx="7927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4D4D4D"/>
                </a:solidFill>
              </a:rPr>
              <a:t>A</a:t>
            </a:r>
            <a:r>
              <a:rPr lang="en-US" sz="3200" dirty="0" smtClean="0">
                <a:solidFill>
                  <a:srgbClr val="4D4D4D"/>
                </a:solidFill>
              </a:rPr>
              <a:t>n example</a:t>
            </a:r>
            <a:endParaRPr lang="en-AU" sz="32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2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retailers use this information?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Branding</a:t>
            </a:r>
          </a:p>
          <a:p>
            <a:r>
              <a:rPr lang="en-US" sz="2400" dirty="0" smtClean="0"/>
              <a:t>Shop design</a:t>
            </a:r>
          </a:p>
          <a:p>
            <a:r>
              <a:rPr lang="en-US" sz="2400" dirty="0" smtClean="0"/>
              <a:t>Investment</a:t>
            </a:r>
          </a:p>
          <a:p>
            <a:r>
              <a:rPr lang="en-US" sz="2400" dirty="0" smtClean="0"/>
              <a:t>Logistics</a:t>
            </a:r>
          </a:p>
          <a:p>
            <a:r>
              <a:rPr lang="en-US" sz="2400" dirty="0" smtClean="0"/>
              <a:t>Channels</a:t>
            </a:r>
          </a:p>
          <a:p>
            <a:r>
              <a:rPr lang="en-US" sz="2400" dirty="0" smtClean="0"/>
              <a:t>Service levels</a:t>
            </a:r>
          </a:p>
          <a:p>
            <a:r>
              <a:rPr lang="en-US" sz="2400" dirty="0" smtClean="0"/>
              <a:t>Recruitment</a:t>
            </a:r>
          </a:p>
          <a:p>
            <a:r>
              <a:rPr lang="en-US" sz="2400" dirty="0" smtClean="0"/>
              <a:t>Product design/purchasing</a:t>
            </a:r>
          </a:p>
          <a:p>
            <a:endParaRPr lang="en-US" dirty="0"/>
          </a:p>
        </p:txBody>
      </p:sp>
      <p:pic>
        <p:nvPicPr>
          <p:cNvPr id="6" name="Content Placeholder 5" descr="primark-800x600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harvey_nichols001.jpg"/>
          <p:cNvPicPr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58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9350" cy="1143000"/>
          </a:xfrm>
        </p:spPr>
        <p:txBody>
          <a:bodyPr/>
          <a:lstStyle/>
          <a:p>
            <a:r>
              <a:rPr lang="en-US" sz="3600" dirty="0" smtClean="0"/>
              <a:t>How would you use this to change?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Current service</a:t>
            </a:r>
          </a:p>
          <a:p>
            <a:r>
              <a:rPr lang="en-US" sz="2400" dirty="0" smtClean="0"/>
              <a:t>Premises</a:t>
            </a:r>
          </a:p>
          <a:p>
            <a:r>
              <a:rPr lang="en-US" sz="2400" dirty="0" smtClean="0"/>
              <a:t>Website and other channels</a:t>
            </a:r>
          </a:p>
          <a:p>
            <a:r>
              <a:rPr lang="en-US" sz="2400" dirty="0" smtClean="0"/>
              <a:t>Choosing new clients</a:t>
            </a:r>
          </a:p>
          <a:p>
            <a:r>
              <a:rPr lang="en-US" sz="2400" dirty="0" smtClean="0"/>
              <a:t>Recruitment</a:t>
            </a:r>
          </a:p>
          <a:p>
            <a:r>
              <a:rPr lang="en-US" sz="2400" dirty="0" smtClean="0"/>
              <a:t>Complaints</a:t>
            </a:r>
          </a:p>
          <a:p>
            <a:r>
              <a:rPr lang="en-US" sz="2400" dirty="0" smtClean="0"/>
              <a:t>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4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D 1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6325" y="2852738"/>
            <a:ext cx="7270750" cy="14700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Richmonte Wells Value Process</a:t>
            </a:r>
            <a:r>
              <a:rPr lang="en-US" sz="3200" b="1">
                <a:latin typeface="Lucida Grande" charset="0"/>
                <a:ea typeface="ＭＳ Ｐゴシック" charset="0"/>
                <a:cs typeface="ＭＳ Ｐゴシック" charset="0"/>
              </a:rPr>
              <a:t>©</a:t>
            </a:r>
            <a:endParaRPr lang="en-US" sz="32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36563"/>
            <a:ext cx="8330505" cy="1143000"/>
          </a:xfrm>
        </p:spPr>
        <p:txBody>
          <a:bodyPr/>
          <a:lstStyle/>
          <a:p>
            <a:r>
              <a:rPr lang="en-US" sz="3600" dirty="0" smtClean="0"/>
              <a:t>What do clients really really want?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517650"/>
            <a:ext cx="4501455" cy="4525963"/>
          </a:xfrm>
        </p:spPr>
        <p:txBody>
          <a:bodyPr/>
          <a:lstStyle/>
          <a:p>
            <a:pPr marL="271463" lvl="2" indent="0">
              <a:buNone/>
            </a:pPr>
            <a:r>
              <a:rPr lang="en-US" dirty="0" smtClean="0"/>
              <a:t>Meet Gemma….</a:t>
            </a:r>
            <a:endParaRPr lang="en-US" dirty="0"/>
          </a:p>
          <a:p>
            <a:pPr marL="271463" lvl="2" indent="0">
              <a:buNone/>
            </a:pPr>
            <a:endParaRPr lang="en-US" dirty="0" smtClean="0"/>
          </a:p>
          <a:p>
            <a:pPr marL="614363" lvl="2" indent="-342900"/>
            <a:r>
              <a:rPr lang="en-US" dirty="0" smtClean="0"/>
              <a:t>Calls for a quote for doing her will</a:t>
            </a:r>
          </a:p>
          <a:p>
            <a:pPr marL="614363" lvl="2" indent="-342900"/>
            <a:endParaRPr lang="en-US" dirty="0"/>
          </a:p>
          <a:p>
            <a:pPr marL="614363" lvl="2" indent="-342900"/>
            <a:r>
              <a:rPr lang="en-US" dirty="0" smtClean="0"/>
              <a:t>Two kids, single mum, owns a chain of beauty salons in the south east and has 3 buy to lets</a:t>
            </a:r>
          </a:p>
          <a:p>
            <a:pPr marL="271463" lvl="2" indent="0">
              <a:buNone/>
            </a:pPr>
            <a:endParaRPr lang="en-US" dirty="0" smtClean="0"/>
          </a:p>
          <a:p>
            <a:pPr marL="614363" lvl="2" indent="-342900"/>
            <a:r>
              <a:rPr lang="en-US" dirty="0" smtClean="0"/>
              <a:t>Has loyalty cards for costa and her gym, a </a:t>
            </a:r>
            <a:r>
              <a:rPr lang="en-US" dirty="0" err="1"/>
              <a:t>C</a:t>
            </a:r>
            <a:r>
              <a:rPr lang="en-US" dirty="0" err="1" smtClean="0"/>
              <a:t>lubcard</a:t>
            </a:r>
            <a:r>
              <a:rPr lang="en-US" dirty="0" smtClean="0"/>
              <a:t> and a nectar card, banks online and shops at the farmers market</a:t>
            </a:r>
          </a:p>
          <a:p>
            <a:pPr marL="271463" lvl="2" indent="0">
              <a:buNone/>
            </a:pPr>
            <a:endParaRPr lang="en-US" dirty="0"/>
          </a:p>
        </p:txBody>
      </p:sp>
      <p:pic>
        <p:nvPicPr>
          <p:cNvPr id="10" name="Content Placeholder 9" descr="424629_608331965853388_154184264_n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7"/>
          <p:cNvSpPr txBox="1">
            <a:spLocks noGrp="1"/>
          </p:cNvSpPr>
          <p:nvPr/>
        </p:nvSpPr>
        <p:spPr bwMode="auto">
          <a:xfrm>
            <a:off x="8459788" y="6494463"/>
            <a:ext cx="4048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0A06DF40-0FCF-7443-B43E-184B11BDBE65}" type="slidenum">
              <a:rPr lang="en-US" sz="1000">
                <a:solidFill>
                  <a:srgbClr val="5F5F5F"/>
                </a:solidFill>
              </a:rPr>
              <a:pPr algn="l" eaLnBrk="1" hangingPunct="1"/>
              <a:t>30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66775" y="304800"/>
            <a:ext cx="727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808080"/>
                </a:solidFill>
              </a:rPr>
              <a:t>The Richmonte Wells Value Process</a:t>
            </a:r>
            <a:r>
              <a:rPr lang="en-US" sz="3200" b="1">
                <a:solidFill>
                  <a:srgbClr val="808080"/>
                </a:solidFill>
                <a:latin typeface="Lucida Grande" charset="0"/>
                <a:cs typeface="Lucida Grande" charset="0"/>
              </a:rPr>
              <a:t>©</a:t>
            </a:r>
            <a:endParaRPr lang="en-US" sz="3200">
              <a:solidFill>
                <a:srgbClr val="808080"/>
              </a:solidFill>
            </a:endParaRPr>
          </a:p>
        </p:txBody>
      </p:sp>
      <p:sp>
        <p:nvSpPr>
          <p:cNvPr id="31748" name="AutoShape 10"/>
          <p:cNvSpPr>
            <a:spLocks noChangeArrowheads="1"/>
          </p:cNvSpPr>
          <p:nvPr/>
        </p:nvSpPr>
        <p:spPr bwMode="auto">
          <a:xfrm>
            <a:off x="952500" y="3438525"/>
            <a:ext cx="1676400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Briefing</a:t>
            </a:r>
          </a:p>
          <a:p>
            <a:r>
              <a:rPr lang="en-AU" sz="1200"/>
              <a:t>Objectives</a:t>
            </a:r>
          </a:p>
          <a:p>
            <a:r>
              <a:rPr lang="en-AU" sz="1200"/>
              <a:t>Priorities</a:t>
            </a:r>
          </a:p>
          <a:p>
            <a:r>
              <a:rPr lang="en-AU" sz="1200"/>
              <a:t>Timing</a:t>
            </a:r>
          </a:p>
          <a:p>
            <a:r>
              <a:rPr lang="en-AU" sz="1200"/>
              <a:t>Budget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4841875" y="14859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3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Implementation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819900" y="14859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4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 Tracking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041650" y="14859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2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Client Study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1139825" y="14859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1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Scoping</a:t>
            </a:r>
          </a:p>
        </p:txBody>
      </p:sp>
      <p:sp>
        <p:nvSpPr>
          <p:cNvPr id="31753" name="AutoShape 9"/>
          <p:cNvSpPr>
            <a:spLocks noChangeAspect="1" noChangeArrowheads="1"/>
          </p:cNvSpPr>
          <p:nvPr/>
        </p:nvSpPr>
        <p:spPr bwMode="auto">
          <a:xfrm rot="-5400000">
            <a:off x="3265487" y="4230688"/>
            <a:ext cx="1122363" cy="2084388"/>
          </a:xfrm>
          <a:prstGeom prst="flowChartOffpageConnec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>
                <a:cs typeface="Arial" charset="0"/>
              </a:rPr>
              <a:t>Value Strategy</a:t>
            </a:r>
          </a:p>
          <a:p>
            <a:r>
              <a:rPr lang="en-AU" sz="1200">
                <a:cs typeface="Arial" charset="0"/>
              </a:rPr>
              <a:t>What Clients value</a:t>
            </a:r>
          </a:p>
          <a:p>
            <a:r>
              <a:rPr lang="en-AU" sz="1200">
                <a:cs typeface="Arial" charset="0"/>
              </a:rPr>
              <a:t>Satisfaction drivers</a:t>
            </a:r>
          </a:p>
          <a:p>
            <a:r>
              <a:rPr lang="en-AU" sz="1200">
                <a:cs typeface="Arial" charset="0"/>
              </a:rPr>
              <a:t>Client &amp; Firm Strategy</a:t>
            </a:r>
          </a:p>
          <a:p>
            <a:r>
              <a:rPr lang="en-AU" sz="1200">
                <a:cs typeface="Arial" charset="0"/>
              </a:rPr>
              <a:t>RECOMMENDATIONS</a:t>
            </a: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784475" y="3455988"/>
            <a:ext cx="1806575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At Client Study</a:t>
            </a:r>
          </a:p>
          <a:p>
            <a:r>
              <a:rPr lang="en-AU" sz="1200"/>
              <a:t>Involvement, needs, expectations, evaluations</a:t>
            </a:r>
          </a:p>
          <a:p>
            <a:r>
              <a:rPr lang="en-AU" sz="1200"/>
              <a:t>The RW Client Study</a:t>
            </a:r>
            <a:r>
              <a:rPr lang="en-US" sz="1200" b="1">
                <a:latin typeface="Lucida Grande" charset="0"/>
              </a:rPr>
              <a:t>©</a:t>
            </a:r>
            <a:endParaRPr lang="en-AU" sz="1200"/>
          </a:p>
        </p:txBody>
      </p:sp>
      <p:sp>
        <p:nvSpPr>
          <p:cNvPr id="31755" name="AutoShape 10"/>
          <p:cNvSpPr>
            <a:spLocks noChangeArrowheads="1"/>
          </p:cNvSpPr>
          <p:nvPr/>
        </p:nvSpPr>
        <p:spPr bwMode="auto">
          <a:xfrm>
            <a:off x="2784475" y="2151063"/>
            <a:ext cx="1806575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In House study</a:t>
            </a:r>
          </a:p>
          <a:p>
            <a:r>
              <a:rPr lang="en-AU" sz="1200"/>
              <a:t>Client Data assembly</a:t>
            </a:r>
          </a:p>
          <a:p>
            <a:r>
              <a:rPr lang="en-AU" sz="1200"/>
              <a:t>Analysis, Comparison, Trends, Outlook,</a:t>
            </a:r>
          </a:p>
          <a:p>
            <a:r>
              <a:rPr lang="en-AU" sz="1200"/>
              <a:t>Consultation</a:t>
            </a:r>
          </a:p>
        </p:txBody>
      </p:sp>
      <p:sp>
        <p:nvSpPr>
          <p:cNvPr id="31756" name="AutoShape 20"/>
          <p:cNvSpPr>
            <a:spLocks noChangeArrowheads="1"/>
          </p:cNvSpPr>
          <p:nvPr/>
        </p:nvSpPr>
        <p:spPr bwMode="auto">
          <a:xfrm>
            <a:off x="4811713" y="2162175"/>
            <a:ext cx="1763712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Coaching Plan</a:t>
            </a:r>
          </a:p>
          <a:p>
            <a:r>
              <a:rPr lang="en-AU" sz="1200"/>
              <a:t>How to deliver Value</a:t>
            </a:r>
          </a:p>
          <a:p>
            <a:r>
              <a:rPr lang="en-AU" sz="1200"/>
              <a:t>Partners &amp; Managers</a:t>
            </a:r>
          </a:p>
          <a:p>
            <a:r>
              <a:rPr lang="en-AU" sz="1200"/>
              <a:t>Staff &amp; Suppliers</a:t>
            </a:r>
          </a:p>
          <a:p>
            <a:r>
              <a:rPr lang="en-AU" sz="1200"/>
              <a:t>Benefits &amp; Rewards</a:t>
            </a:r>
          </a:p>
        </p:txBody>
      </p:sp>
      <p:sp>
        <p:nvSpPr>
          <p:cNvPr id="31757" name="AutoShape 19"/>
          <p:cNvSpPr>
            <a:spLocks noChangeAspect="1" noChangeArrowheads="1"/>
          </p:cNvSpPr>
          <p:nvPr/>
        </p:nvSpPr>
        <p:spPr bwMode="auto">
          <a:xfrm rot="-5400000">
            <a:off x="5264150" y="4259263"/>
            <a:ext cx="1141413" cy="2046287"/>
          </a:xfrm>
          <a:prstGeom prst="flowChartOffpageConnec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/>
              <a:t>Value Plan</a:t>
            </a:r>
          </a:p>
          <a:p>
            <a:r>
              <a:rPr lang="en-AU" sz="1200"/>
              <a:t>The RW Standard</a:t>
            </a:r>
            <a:r>
              <a:rPr lang="en-US" sz="1200" b="1">
                <a:latin typeface="Lucida Grande" charset="0"/>
              </a:rPr>
              <a:t>©</a:t>
            </a:r>
            <a:endParaRPr lang="en-AU" sz="1200"/>
          </a:p>
          <a:p>
            <a:r>
              <a:rPr lang="en-AU" sz="1200"/>
              <a:t>Plan for each Client  Business Plan for Firm</a:t>
            </a:r>
          </a:p>
          <a:p>
            <a:r>
              <a:rPr lang="en-AU" sz="1200"/>
              <a:t>5 year rolling</a:t>
            </a:r>
          </a:p>
        </p:txBody>
      </p:sp>
      <p:sp>
        <p:nvSpPr>
          <p:cNvPr id="31758" name="AutoShape 21"/>
          <p:cNvSpPr>
            <a:spLocks noChangeArrowheads="1"/>
          </p:cNvSpPr>
          <p:nvPr/>
        </p:nvSpPr>
        <p:spPr bwMode="auto">
          <a:xfrm>
            <a:off x="4811713" y="3467100"/>
            <a:ext cx="1763712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Client x Client Plan</a:t>
            </a:r>
          </a:p>
          <a:p>
            <a:r>
              <a:rPr lang="en-AU" sz="1200"/>
              <a:t>Client service pres</a:t>
            </a:r>
          </a:p>
          <a:p>
            <a:r>
              <a:rPr lang="en-AU" sz="1200"/>
              <a:t>Satisfaction standards</a:t>
            </a:r>
          </a:p>
          <a:p>
            <a:r>
              <a:rPr lang="en-AU" sz="1200"/>
              <a:t>Earnings goals</a:t>
            </a:r>
          </a:p>
          <a:p>
            <a:r>
              <a:rPr lang="en-AU" sz="1200"/>
              <a:t>Servicing plan</a:t>
            </a:r>
          </a:p>
        </p:txBody>
      </p:sp>
      <p:sp>
        <p:nvSpPr>
          <p:cNvPr id="31759" name="AutoShape 19"/>
          <p:cNvSpPr>
            <a:spLocks noChangeAspect="1" noChangeArrowheads="1"/>
          </p:cNvSpPr>
          <p:nvPr/>
        </p:nvSpPr>
        <p:spPr bwMode="auto">
          <a:xfrm rot="-5400000">
            <a:off x="7305675" y="4197350"/>
            <a:ext cx="1141413" cy="2170113"/>
          </a:xfrm>
          <a:prstGeom prst="flowChartOffpageConnec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/>
              <a:t>Tracking Programme</a:t>
            </a:r>
          </a:p>
          <a:p>
            <a:r>
              <a:rPr lang="en-AU" sz="1200"/>
              <a:t>Stewardship Concept Survey Design</a:t>
            </a:r>
          </a:p>
          <a:p>
            <a:r>
              <a:rPr lang="en-AU" sz="1200"/>
              <a:t>Implementation Plan</a:t>
            </a:r>
          </a:p>
          <a:p>
            <a:r>
              <a:rPr lang="en-AU" sz="1200"/>
              <a:t>Reporting schedule</a:t>
            </a:r>
          </a:p>
        </p:txBody>
      </p:sp>
      <p:sp>
        <p:nvSpPr>
          <p:cNvPr id="31760" name="Rectangle 29"/>
          <p:cNvSpPr>
            <a:spLocks noChangeArrowheads="1"/>
          </p:cNvSpPr>
          <p:nvPr/>
        </p:nvSpPr>
        <p:spPr bwMode="auto">
          <a:xfrm>
            <a:off x="2697163" y="2141538"/>
            <a:ext cx="6264275" cy="379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 algn="l" eaLnBrk="0" hangingPunct="0">
              <a:spcBef>
                <a:spcPct val="20000"/>
              </a:spcBef>
              <a:buClr>
                <a:srgbClr val="0099FF"/>
              </a:buClr>
              <a:buSzPct val="165000"/>
              <a:buFontTx/>
              <a:buChar char="•"/>
            </a:pPr>
            <a:r>
              <a:rPr lang="en-AU">
                <a:solidFill>
                  <a:srgbClr val="5F5F5F"/>
                </a:solidFill>
              </a:rPr>
              <a:t>Step 1 is Agreeing the Plan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RW needs your Brief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Your objectives, priorities and sensitivities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What time horizon, how much in the kitty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Confidentiality agreements signed </a:t>
            </a:r>
            <a:r>
              <a:rPr lang="en-AU" sz="1800">
                <a:solidFill>
                  <a:srgbClr val="5F5F5F"/>
                </a:solidFill>
                <a:latin typeface="Zapf Dingbats" charset="0"/>
                <a:cs typeface="Zapf Dingbats" charset="0"/>
              </a:rPr>
              <a:t>✔</a:t>
            </a:r>
            <a:endParaRPr lang="en-AU" sz="1800">
              <a:solidFill>
                <a:srgbClr val="5F5F5F"/>
              </a:solidFill>
            </a:endParaRP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RW will then produce a specific design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What exactly will be done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By whom and when and how much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Target Step Report dates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</a:pPr>
            <a:endParaRPr lang="en-AU" sz="2000">
              <a:solidFill>
                <a:srgbClr val="5F5F5F"/>
              </a:solidFill>
            </a:endParaRPr>
          </a:p>
        </p:txBody>
      </p:sp>
      <p:sp>
        <p:nvSpPr>
          <p:cNvPr id="31761" name="AutoShape 13"/>
          <p:cNvSpPr>
            <a:spLocks noChangeAspect="1" noChangeArrowheads="1"/>
          </p:cNvSpPr>
          <p:nvPr/>
        </p:nvSpPr>
        <p:spPr bwMode="auto">
          <a:xfrm rot="-5400000">
            <a:off x="1342232" y="4320381"/>
            <a:ext cx="1123950" cy="1903413"/>
          </a:xfrm>
          <a:prstGeom prst="flowChartOffpageConnector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>
                <a:solidFill>
                  <a:srgbClr val="FFFFFF"/>
                </a:solidFill>
                <a:cs typeface="Arial" charset="0"/>
              </a:rPr>
              <a:t>Presentation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Detailed Design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Tasks, costings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Step report dates</a:t>
            </a:r>
          </a:p>
        </p:txBody>
      </p:sp>
    </p:spTree>
    <p:extLst>
      <p:ext uri="{BB962C8B-B14F-4D97-AF65-F5344CB8AC3E}">
        <p14:creationId xmlns:p14="http://schemas.microsoft.com/office/powerpoint/2010/main" val="75872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7"/>
          <p:cNvSpPr txBox="1">
            <a:spLocks noGrp="1"/>
          </p:cNvSpPr>
          <p:nvPr/>
        </p:nvSpPr>
        <p:spPr bwMode="auto">
          <a:xfrm>
            <a:off x="8459788" y="6494463"/>
            <a:ext cx="4048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856250C4-E10F-BD47-B18A-6CBB39370745}" type="slidenum">
              <a:rPr lang="en-US" sz="1000">
                <a:solidFill>
                  <a:srgbClr val="5F5F5F"/>
                </a:solidFill>
              </a:rPr>
              <a:pPr algn="l" eaLnBrk="1" hangingPunct="1"/>
              <a:t>31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66775" y="304800"/>
            <a:ext cx="727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808080"/>
                </a:solidFill>
              </a:rPr>
              <a:t>The Richmonte Wells Value Process</a:t>
            </a:r>
            <a:r>
              <a:rPr lang="en-US" sz="3200" b="1">
                <a:solidFill>
                  <a:srgbClr val="808080"/>
                </a:solidFill>
                <a:latin typeface="Lucida Grande" charset="0"/>
                <a:cs typeface="Lucida Grande" charset="0"/>
              </a:rPr>
              <a:t>©</a:t>
            </a:r>
            <a:endParaRPr lang="en-US" sz="3200">
              <a:solidFill>
                <a:srgbClr val="808080"/>
              </a:solidFill>
            </a:endParaRPr>
          </a:p>
        </p:txBody>
      </p:sp>
      <p:sp>
        <p:nvSpPr>
          <p:cNvPr id="32772" name="AutoShape 13"/>
          <p:cNvSpPr>
            <a:spLocks noChangeAspect="1" noChangeArrowheads="1"/>
          </p:cNvSpPr>
          <p:nvPr/>
        </p:nvSpPr>
        <p:spPr bwMode="auto">
          <a:xfrm rot="-5400000">
            <a:off x="1342232" y="4320381"/>
            <a:ext cx="1123950" cy="1903413"/>
          </a:xfrm>
          <a:prstGeom prst="flowChartOffpageConnector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>
                <a:solidFill>
                  <a:srgbClr val="FFFFFF"/>
                </a:solidFill>
                <a:cs typeface="Arial" charset="0"/>
              </a:rPr>
              <a:t>Presentation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Detailed Design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Tasks, costings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Step report dates</a:t>
            </a:r>
          </a:p>
        </p:txBody>
      </p:sp>
      <p:sp>
        <p:nvSpPr>
          <p:cNvPr id="32773" name="AutoShape 10"/>
          <p:cNvSpPr>
            <a:spLocks noChangeArrowheads="1"/>
          </p:cNvSpPr>
          <p:nvPr/>
        </p:nvSpPr>
        <p:spPr bwMode="auto">
          <a:xfrm>
            <a:off x="952500" y="3438525"/>
            <a:ext cx="1676400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Briefing</a:t>
            </a:r>
          </a:p>
          <a:p>
            <a:r>
              <a:rPr lang="en-AU" sz="1200"/>
              <a:t>Objectives</a:t>
            </a:r>
          </a:p>
          <a:p>
            <a:r>
              <a:rPr lang="en-AU" sz="1200"/>
              <a:t>Priorities</a:t>
            </a:r>
          </a:p>
          <a:p>
            <a:r>
              <a:rPr lang="en-AU" sz="1200"/>
              <a:t>Timing</a:t>
            </a:r>
          </a:p>
          <a:p>
            <a:r>
              <a:rPr lang="en-AU" sz="1200"/>
              <a:t>Budget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4841875" y="14859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3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Implementation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6819900" y="14859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5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 Tracking</a:t>
            </a: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3041650" y="14859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2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Client Study</a:t>
            </a: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1139825" y="14859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Step 1</a:t>
            </a:r>
          </a:p>
          <a:p>
            <a:pPr eaLnBrk="1" hangingPunct="1"/>
            <a:r>
              <a:rPr lang="en-AU" sz="1200" b="1">
                <a:solidFill>
                  <a:srgbClr val="0099FF"/>
                </a:solidFill>
              </a:rPr>
              <a:t>Scoping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2784475" y="3455988"/>
            <a:ext cx="1806575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At Client Study</a:t>
            </a:r>
          </a:p>
          <a:p>
            <a:r>
              <a:rPr lang="en-AU" sz="1200"/>
              <a:t>Involvement, needs, expectations, evaluations</a:t>
            </a:r>
          </a:p>
          <a:p>
            <a:r>
              <a:rPr lang="en-AU" sz="1200"/>
              <a:t>The RW Client Study</a:t>
            </a:r>
            <a:r>
              <a:rPr lang="en-US" sz="1200" b="1">
                <a:latin typeface="Lucida Grande" charset="0"/>
              </a:rPr>
              <a:t>©</a:t>
            </a:r>
            <a:endParaRPr lang="en-AU" sz="1200"/>
          </a:p>
        </p:txBody>
      </p:sp>
      <p:sp>
        <p:nvSpPr>
          <p:cNvPr id="32779" name="AutoShape 10"/>
          <p:cNvSpPr>
            <a:spLocks noChangeArrowheads="1"/>
          </p:cNvSpPr>
          <p:nvPr/>
        </p:nvSpPr>
        <p:spPr bwMode="auto">
          <a:xfrm>
            <a:off x="2784475" y="2143125"/>
            <a:ext cx="1806575" cy="1260475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In House study</a:t>
            </a:r>
          </a:p>
          <a:p>
            <a:r>
              <a:rPr lang="en-AU" sz="1200"/>
              <a:t>Client Data Assembly &amp;</a:t>
            </a:r>
          </a:p>
          <a:p>
            <a:r>
              <a:rPr lang="en-AU" sz="1200"/>
              <a:t>Analysis, Comparison, Trends, Outlook,</a:t>
            </a:r>
          </a:p>
          <a:p>
            <a:r>
              <a:rPr lang="en-AU" sz="1200"/>
              <a:t>Consultation</a:t>
            </a:r>
          </a:p>
        </p:txBody>
      </p:sp>
      <p:sp>
        <p:nvSpPr>
          <p:cNvPr id="32780" name="AutoShape 20"/>
          <p:cNvSpPr>
            <a:spLocks noChangeArrowheads="1"/>
          </p:cNvSpPr>
          <p:nvPr/>
        </p:nvSpPr>
        <p:spPr bwMode="auto">
          <a:xfrm>
            <a:off x="4811713" y="2162175"/>
            <a:ext cx="1763712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Coaching Plan</a:t>
            </a:r>
          </a:p>
          <a:p>
            <a:r>
              <a:rPr lang="en-AU" sz="1200"/>
              <a:t>How to deliver Value</a:t>
            </a:r>
          </a:p>
          <a:p>
            <a:r>
              <a:rPr lang="en-AU" sz="1200"/>
              <a:t>Partners &amp; Managers</a:t>
            </a:r>
          </a:p>
          <a:p>
            <a:r>
              <a:rPr lang="en-AU" sz="1200"/>
              <a:t>Staff &amp; Suppliers</a:t>
            </a:r>
          </a:p>
          <a:p>
            <a:r>
              <a:rPr lang="en-AU" sz="1200"/>
              <a:t>Benefits &amp; Rewards</a:t>
            </a:r>
          </a:p>
        </p:txBody>
      </p:sp>
      <p:sp>
        <p:nvSpPr>
          <p:cNvPr id="32781" name="AutoShape 19"/>
          <p:cNvSpPr>
            <a:spLocks noChangeAspect="1" noChangeArrowheads="1"/>
          </p:cNvSpPr>
          <p:nvPr/>
        </p:nvSpPr>
        <p:spPr bwMode="auto">
          <a:xfrm rot="-5400000">
            <a:off x="5264150" y="4259263"/>
            <a:ext cx="1141413" cy="2046287"/>
          </a:xfrm>
          <a:prstGeom prst="flowChartOffpageConnec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/>
              <a:t>Value Plan</a:t>
            </a:r>
          </a:p>
          <a:p>
            <a:r>
              <a:rPr lang="en-AU" sz="1200"/>
              <a:t>The RW Standard</a:t>
            </a:r>
            <a:r>
              <a:rPr lang="en-US" sz="1200" b="1">
                <a:latin typeface="Lucida Grande" charset="0"/>
              </a:rPr>
              <a:t>©</a:t>
            </a:r>
            <a:endParaRPr lang="en-AU" sz="1200"/>
          </a:p>
          <a:p>
            <a:r>
              <a:rPr lang="en-AU" sz="1200"/>
              <a:t>Plan for each Client  Business Plan for Firm</a:t>
            </a:r>
          </a:p>
          <a:p>
            <a:r>
              <a:rPr lang="en-AU" sz="1200"/>
              <a:t>5 year rolling</a:t>
            </a:r>
          </a:p>
        </p:txBody>
      </p:sp>
      <p:sp>
        <p:nvSpPr>
          <p:cNvPr id="32782" name="AutoShape 21"/>
          <p:cNvSpPr>
            <a:spLocks noChangeArrowheads="1"/>
          </p:cNvSpPr>
          <p:nvPr/>
        </p:nvSpPr>
        <p:spPr bwMode="auto">
          <a:xfrm>
            <a:off x="4811713" y="3467100"/>
            <a:ext cx="1763712" cy="1244600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Client x Client Plan</a:t>
            </a:r>
          </a:p>
          <a:p>
            <a:r>
              <a:rPr lang="en-AU" sz="1200"/>
              <a:t>Client service pres</a:t>
            </a:r>
          </a:p>
          <a:p>
            <a:r>
              <a:rPr lang="en-AU" sz="1200"/>
              <a:t>Satisfaction standards</a:t>
            </a:r>
          </a:p>
          <a:p>
            <a:r>
              <a:rPr lang="en-AU" sz="1200"/>
              <a:t>Earnings goals</a:t>
            </a:r>
          </a:p>
          <a:p>
            <a:r>
              <a:rPr lang="en-AU" sz="1200"/>
              <a:t>Servicing plan</a:t>
            </a:r>
          </a:p>
        </p:txBody>
      </p:sp>
      <p:sp>
        <p:nvSpPr>
          <p:cNvPr id="32783" name="AutoShape 19"/>
          <p:cNvSpPr>
            <a:spLocks noChangeAspect="1" noChangeArrowheads="1"/>
          </p:cNvSpPr>
          <p:nvPr/>
        </p:nvSpPr>
        <p:spPr bwMode="auto">
          <a:xfrm rot="-5400000">
            <a:off x="7305675" y="4197350"/>
            <a:ext cx="1141413" cy="2170113"/>
          </a:xfrm>
          <a:prstGeom prst="flowChartOffpageConnec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/>
              <a:t>Tracking Programme</a:t>
            </a:r>
          </a:p>
          <a:p>
            <a:r>
              <a:rPr lang="en-AU" sz="1200"/>
              <a:t>Stewardship Concept Survey Design</a:t>
            </a:r>
          </a:p>
          <a:p>
            <a:r>
              <a:rPr lang="en-AU" sz="1200"/>
              <a:t>Implementation Plan</a:t>
            </a:r>
          </a:p>
          <a:p>
            <a:r>
              <a:rPr lang="en-AU" sz="1200"/>
              <a:t>Reporting schedule</a:t>
            </a:r>
          </a:p>
        </p:txBody>
      </p:sp>
      <p:sp>
        <p:nvSpPr>
          <p:cNvPr id="32784" name="Rectangle 19"/>
          <p:cNvSpPr>
            <a:spLocks noChangeArrowheads="1"/>
          </p:cNvSpPr>
          <p:nvPr/>
        </p:nvSpPr>
        <p:spPr bwMode="auto">
          <a:xfrm>
            <a:off x="4591050" y="1485900"/>
            <a:ext cx="4370388" cy="5008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 algn="l" eaLnBrk="0" hangingPunct="0">
              <a:spcBef>
                <a:spcPct val="20000"/>
              </a:spcBef>
              <a:buClr>
                <a:srgbClr val="0099FF"/>
              </a:buClr>
              <a:buSzPct val="165000"/>
              <a:buFontTx/>
              <a:buChar char="•"/>
            </a:pPr>
            <a:r>
              <a:rPr lang="en-AU">
                <a:solidFill>
                  <a:srgbClr val="5F5F5F"/>
                </a:solidFill>
              </a:rPr>
              <a:t>Step 2 is Study &amp; Strategy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First, in house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Assemble Client data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Trends, outlook, performance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Consultation with teams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Then at the Client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Survey of needs, satisfactions, involvement 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Report: Value Strategy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Each Client assessed 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Aligning firm’s delivery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Strategic ‘Value’ Recommendations 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endParaRPr lang="en-AU" sz="1800">
              <a:solidFill>
                <a:srgbClr val="5F5F5F"/>
              </a:solidFill>
            </a:endParaRPr>
          </a:p>
        </p:txBody>
      </p:sp>
      <p:sp>
        <p:nvSpPr>
          <p:cNvPr id="32785" name="AutoShape 9"/>
          <p:cNvSpPr>
            <a:spLocks noChangeAspect="1" noChangeArrowheads="1"/>
          </p:cNvSpPr>
          <p:nvPr/>
        </p:nvSpPr>
        <p:spPr bwMode="auto">
          <a:xfrm rot="-5400000">
            <a:off x="3265487" y="4230688"/>
            <a:ext cx="1122363" cy="2084388"/>
          </a:xfrm>
          <a:prstGeom prst="flowChartOffpageConnector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>
                <a:solidFill>
                  <a:srgbClr val="FFFFFF"/>
                </a:solidFill>
                <a:cs typeface="Arial" charset="0"/>
              </a:rPr>
              <a:t>Value Strategy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What Clients value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Satisfaction drivers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Client &amp; Firm Strategy</a:t>
            </a:r>
          </a:p>
          <a:p>
            <a:r>
              <a:rPr lang="en-AU" sz="1200">
                <a:solidFill>
                  <a:srgbClr val="FFFFFF"/>
                </a:solidFill>
                <a:cs typeface="Arial" charset="0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3538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7"/>
          <p:cNvSpPr txBox="1">
            <a:spLocks noGrp="1"/>
          </p:cNvSpPr>
          <p:nvPr/>
        </p:nvSpPr>
        <p:spPr bwMode="auto">
          <a:xfrm>
            <a:off x="8459788" y="6494463"/>
            <a:ext cx="4048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CC004522-3961-D644-962E-D6B3758C741A}" type="slidenum">
              <a:rPr lang="en-US" sz="1000">
                <a:solidFill>
                  <a:srgbClr val="5F5F5F"/>
                </a:solidFill>
              </a:rPr>
              <a:pPr algn="l" eaLnBrk="1" hangingPunct="1"/>
              <a:t>32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66775" y="304800"/>
            <a:ext cx="727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808080"/>
                </a:solidFill>
              </a:rPr>
              <a:t>The Richmonte Wells Value Process</a:t>
            </a:r>
            <a:r>
              <a:rPr lang="en-US" sz="3200" b="1">
                <a:solidFill>
                  <a:srgbClr val="808080"/>
                </a:solidFill>
                <a:latin typeface="Lucida Grande" charset="0"/>
                <a:cs typeface="Lucida Grande" charset="0"/>
              </a:rPr>
              <a:t>©</a:t>
            </a:r>
            <a:endParaRPr lang="en-US" sz="3200">
              <a:solidFill>
                <a:srgbClr val="808080"/>
              </a:solidFill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952500" y="1466850"/>
            <a:ext cx="7185025" cy="4367213"/>
            <a:chOff x="600" y="936"/>
            <a:chExt cx="4526" cy="2751"/>
          </a:xfrm>
        </p:grpSpPr>
        <p:sp>
          <p:nvSpPr>
            <p:cNvPr id="33800" name="AutoShape 13"/>
            <p:cNvSpPr>
              <a:spLocks noChangeAspect="1" noChangeArrowheads="1"/>
            </p:cNvSpPr>
            <p:nvPr/>
          </p:nvSpPr>
          <p:spPr bwMode="auto">
            <a:xfrm rot="-5400000">
              <a:off x="846" y="2721"/>
              <a:ext cx="708" cy="1199"/>
            </a:xfrm>
            <a:prstGeom prst="flowChartOffpage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cs typeface="Arial" charset="0"/>
                </a:rPr>
                <a:t>Presentation</a:t>
              </a:r>
            </a:p>
            <a:p>
              <a:r>
                <a:rPr lang="en-AU" sz="1200">
                  <a:cs typeface="Arial" charset="0"/>
                </a:rPr>
                <a:t>Detailed Design</a:t>
              </a:r>
            </a:p>
            <a:p>
              <a:r>
                <a:rPr lang="en-AU" sz="1200">
                  <a:cs typeface="Arial" charset="0"/>
                </a:rPr>
                <a:t>Tasks, costings</a:t>
              </a:r>
            </a:p>
            <a:p>
              <a:r>
                <a:rPr lang="en-AU" sz="1200">
                  <a:cs typeface="Arial" charset="0"/>
                </a:rPr>
                <a:t>Step report dates</a:t>
              </a:r>
            </a:p>
          </p:txBody>
        </p:sp>
        <p:sp>
          <p:nvSpPr>
            <p:cNvPr id="33801" name="AutoShape 10"/>
            <p:cNvSpPr>
              <a:spLocks noChangeArrowheads="1"/>
            </p:cNvSpPr>
            <p:nvPr/>
          </p:nvSpPr>
          <p:spPr bwMode="auto">
            <a:xfrm>
              <a:off x="600" y="2166"/>
              <a:ext cx="1056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Briefing</a:t>
              </a:r>
            </a:p>
            <a:p>
              <a:r>
                <a:rPr lang="en-AU" sz="1200"/>
                <a:t>Objectives</a:t>
              </a:r>
            </a:p>
            <a:p>
              <a:r>
                <a:rPr lang="en-AU" sz="1200"/>
                <a:t>Priorities</a:t>
              </a:r>
            </a:p>
            <a:p>
              <a:r>
                <a:rPr lang="en-AU" sz="1200"/>
                <a:t>Timing</a:t>
              </a:r>
            </a:p>
            <a:p>
              <a:r>
                <a:rPr lang="en-AU" sz="1200"/>
                <a:t>Budget</a:t>
              </a:r>
            </a:p>
          </p:txBody>
        </p:sp>
        <p:sp>
          <p:nvSpPr>
            <p:cNvPr id="33802" name="Text Box 3"/>
            <p:cNvSpPr txBox="1">
              <a:spLocks noChangeArrowheads="1"/>
            </p:cNvSpPr>
            <p:nvPr/>
          </p:nvSpPr>
          <p:spPr bwMode="auto">
            <a:xfrm>
              <a:off x="3050" y="93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3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Implementation</a:t>
              </a:r>
            </a:p>
          </p:txBody>
        </p:sp>
        <p:sp>
          <p:nvSpPr>
            <p:cNvPr id="33803" name="Text Box 5"/>
            <p:cNvSpPr txBox="1">
              <a:spLocks noChangeArrowheads="1"/>
            </p:cNvSpPr>
            <p:nvPr/>
          </p:nvSpPr>
          <p:spPr bwMode="auto">
            <a:xfrm>
              <a:off x="4296" y="936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4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 Tracking</a:t>
              </a:r>
            </a:p>
          </p:txBody>
        </p:sp>
        <p:sp>
          <p:nvSpPr>
            <p:cNvPr id="33804" name="Text Box 6"/>
            <p:cNvSpPr txBox="1">
              <a:spLocks noChangeArrowheads="1"/>
            </p:cNvSpPr>
            <p:nvPr/>
          </p:nvSpPr>
          <p:spPr bwMode="auto">
            <a:xfrm>
              <a:off x="1916" y="93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2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Client Study</a:t>
              </a:r>
            </a:p>
          </p:txBody>
        </p:sp>
        <p:sp>
          <p:nvSpPr>
            <p:cNvPr id="33805" name="Text Box 7"/>
            <p:cNvSpPr txBox="1">
              <a:spLocks noChangeArrowheads="1"/>
            </p:cNvSpPr>
            <p:nvPr/>
          </p:nvSpPr>
          <p:spPr bwMode="auto">
            <a:xfrm>
              <a:off x="718" y="936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1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Scoping</a:t>
              </a:r>
            </a:p>
          </p:txBody>
        </p:sp>
        <p:sp>
          <p:nvSpPr>
            <p:cNvPr id="33806" name="AutoShape 9"/>
            <p:cNvSpPr>
              <a:spLocks noChangeAspect="1" noChangeArrowheads="1"/>
            </p:cNvSpPr>
            <p:nvPr/>
          </p:nvSpPr>
          <p:spPr bwMode="auto">
            <a:xfrm rot="-5400000">
              <a:off x="2057" y="2665"/>
              <a:ext cx="707" cy="1313"/>
            </a:xfrm>
            <a:prstGeom prst="flowChartOffpage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cs typeface="Arial" charset="0"/>
                </a:rPr>
                <a:t>Value Strategy</a:t>
              </a:r>
            </a:p>
            <a:p>
              <a:r>
                <a:rPr lang="en-AU" sz="1200">
                  <a:cs typeface="Arial" charset="0"/>
                </a:rPr>
                <a:t>What Clients value</a:t>
              </a:r>
            </a:p>
            <a:p>
              <a:r>
                <a:rPr lang="en-AU" sz="1200">
                  <a:cs typeface="Arial" charset="0"/>
                </a:rPr>
                <a:t>Satisfaction drivers</a:t>
              </a:r>
            </a:p>
            <a:p>
              <a:r>
                <a:rPr lang="en-AU" sz="1200">
                  <a:cs typeface="Arial" charset="0"/>
                </a:rPr>
                <a:t>Client &amp; Firm Strategy</a:t>
              </a:r>
            </a:p>
            <a:p>
              <a:r>
                <a:rPr lang="en-AU" sz="1200">
                  <a:cs typeface="Arial" charset="0"/>
                </a:rPr>
                <a:t>RECOMMENDATIONS</a:t>
              </a:r>
            </a:p>
          </p:txBody>
        </p:sp>
        <p:sp>
          <p:nvSpPr>
            <p:cNvPr id="33807" name="AutoShape 11"/>
            <p:cNvSpPr>
              <a:spLocks noChangeArrowheads="1"/>
            </p:cNvSpPr>
            <p:nvPr/>
          </p:nvSpPr>
          <p:spPr bwMode="auto">
            <a:xfrm>
              <a:off x="1754" y="2177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At Client Study</a:t>
              </a:r>
            </a:p>
            <a:p>
              <a:r>
                <a:rPr lang="en-AU" sz="1200"/>
                <a:t>Involvement, needs, expectations, evaluations</a:t>
              </a:r>
            </a:p>
            <a:p>
              <a:r>
                <a:rPr lang="en-AU" sz="1200"/>
                <a:t>The RW Client Study</a:t>
              </a:r>
              <a:r>
                <a:rPr lang="en-US" sz="1200" b="1">
                  <a:latin typeface="Lucida Grande" charset="0"/>
                </a:rPr>
                <a:t>©</a:t>
              </a:r>
              <a:endParaRPr lang="en-AU" sz="1200"/>
            </a:p>
          </p:txBody>
        </p:sp>
        <p:sp>
          <p:nvSpPr>
            <p:cNvPr id="33808" name="AutoShape 10"/>
            <p:cNvSpPr>
              <a:spLocks noChangeArrowheads="1"/>
            </p:cNvSpPr>
            <p:nvPr/>
          </p:nvSpPr>
          <p:spPr bwMode="auto">
            <a:xfrm>
              <a:off x="1754" y="1355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In House study</a:t>
              </a:r>
            </a:p>
            <a:p>
              <a:r>
                <a:rPr lang="en-AU" sz="1200"/>
                <a:t>Client Data assembly</a:t>
              </a:r>
            </a:p>
            <a:p>
              <a:r>
                <a:rPr lang="en-AU" sz="1200"/>
                <a:t>Analysis, Comparison, Trends, Outlook,</a:t>
              </a:r>
            </a:p>
            <a:p>
              <a:r>
                <a:rPr lang="en-AU" sz="1200"/>
                <a:t>Consultation</a:t>
              </a:r>
            </a:p>
          </p:txBody>
        </p:sp>
        <p:sp>
          <p:nvSpPr>
            <p:cNvPr id="33809" name="AutoShape 20"/>
            <p:cNvSpPr>
              <a:spLocks noChangeArrowheads="1"/>
            </p:cNvSpPr>
            <p:nvPr/>
          </p:nvSpPr>
          <p:spPr bwMode="auto">
            <a:xfrm>
              <a:off x="3031" y="1224"/>
              <a:ext cx="1111" cy="506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Coaching Plan</a:t>
              </a:r>
            </a:p>
            <a:p>
              <a:r>
                <a:rPr lang="en-AU" sz="1200"/>
                <a:t>How to deliver Value</a:t>
              </a:r>
            </a:p>
            <a:p>
              <a:endParaRPr lang="en-AU" sz="1200"/>
            </a:p>
          </p:txBody>
        </p:sp>
        <p:sp>
          <p:nvSpPr>
            <p:cNvPr id="33810" name="AutoShape 19"/>
            <p:cNvSpPr>
              <a:spLocks noChangeAspect="1" noChangeArrowheads="1"/>
            </p:cNvSpPr>
            <p:nvPr/>
          </p:nvSpPr>
          <p:spPr bwMode="auto">
            <a:xfrm rot="-5400000">
              <a:off x="3316" y="2683"/>
              <a:ext cx="719" cy="1289"/>
            </a:xfrm>
            <a:prstGeom prst="flowChartOffpage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chemeClr val="bg1"/>
                  </a:solidFill>
                </a:rPr>
                <a:t>Value Plan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The RW Standard</a:t>
              </a:r>
              <a:r>
                <a:rPr lang="en-US" sz="1200" b="1">
                  <a:solidFill>
                    <a:schemeClr val="bg1"/>
                  </a:solidFill>
                  <a:latin typeface="Lucida Grande" charset="0"/>
                </a:rPr>
                <a:t>©</a:t>
              </a:r>
              <a:endParaRPr lang="en-AU" sz="1200">
                <a:solidFill>
                  <a:schemeClr val="bg1"/>
                </a:solidFill>
              </a:endParaRPr>
            </a:p>
            <a:p>
              <a:r>
                <a:rPr lang="en-AU" sz="1200">
                  <a:solidFill>
                    <a:schemeClr val="bg1"/>
                  </a:solidFill>
                </a:rPr>
                <a:t>Plan for each Client  Business Plan for Firm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5 year rolling</a:t>
              </a:r>
            </a:p>
          </p:txBody>
        </p:sp>
      </p:grpSp>
      <p:sp>
        <p:nvSpPr>
          <p:cNvPr id="33797" name="Rectangle 18"/>
          <p:cNvSpPr>
            <a:spLocks noChangeArrowheads="1"/>
          </p:cNvSpPr>
          <p:nvPr/>
        </p:nvSpPr>
        <p:spPr bwMode="auto">
          <a:xfrm>
            <a:off x="442913" y="1290638"/>
            <a:ext cx="4370387" cy="456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 algn="l" eaLnBrk="0" hangingPunct="0">
              <a:spcBef>
                <a:spcPct val="20000"/>
              </a:spcBef>
              <a:buClr>
                <a:srgbClr val="0099FF"/>
              </a:buClr>
              <a:buSzPct val="165000"/>
              <a:buFontTx/>
              <a:buChar char="•"/>
            </a:pPr>
            <a:r>
              <a:rPr lang="en-AU">
                <a:solidFill>
                  <a:srgbClr val="5F5F5F"/>
                </a:solidFill>
              </a:rPr>
              <a:t>Step 3 is Doing It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Coaching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Fast track to success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Everyone thinks value &amp; growth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Introduce Stewardship Concept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Mutual accountability</a:t>
            </a:r>
          </a:p>
          <a:p>
            <a:pPr marL="1349375" lvl="3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Service, earnings and value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Use Value to compete &amp; grow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Value Plan for each Client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Revenue, Cost, Goals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Firm’s 5 year Business Plan</a:t>
            </a:r>
          </a:p>
          <a:p>
            <a:pPr marL="533400" lvl="1" indent="-17938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•"/>
            </a:pPr>
            <a:r>
              <a:rPr lang="en-AU" sz="2000">
                <a:solidFill>
                  <a:srgbClr val="5F5F5F"/>
                </a:solidFill>
              </a:rPr>
              <a:t>Make the changes to delivery!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•"/>
            </a:pPr>
            <a:r>
              <a:rPr lang="en-AU" sz="1800">
                <a:solidFill>
                  <a:srgbClr val="5F5F5F"/>
                </a:solidFill>
              </a:rPr>
              <a:t>Streamline and reduce waste 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endParaRPr lang="en-AU" sz="1800">
              <a:solidFill>
                <a:srgbClr val="5F5F5F"/>
              </a:solidFill>
            </a:endParaRPr>
          </a:p>
        </p:txBody>
      </p:sp>
      <p:sp>
        <p:nvSpPr>
          <p:cNvPr id="33798" name="AutoShape 20"/>
          <p:cNvSpPr>
            <a:spLocks noChangeArrowheads="1"/>
          </p:cNvSpPr>
          <p:nvPr/>
        </p:nvSpPr>
        <p:spPr bwMode="auto">
          <a:xfrm>
            <a:off x="4811713" y="2765425"/>
            <a:ext cx="1763712" cy="801688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Launch Stewardship</a:t>
            </a:r>
          </a:p>
          <a:p>
            <a:r>
              <a:rPr lang="en-AU" sz="1200"/>
              <a:t>Clients/Firm</a:t>
            </a:r>
          </a:p>
          <a:p>
            <a:r>
              <a:rPr lang="en-AU" sz="1200"/>
              <a:t>Agree value goals</a:t>
            </a:r>
          </a:p>
        </p:txBody>
      </p:sp>
      <p:sp>
        <p:nvSpPr>
          <p:cNvPr id="33799" name="AutoShape 20"/>
          <p:cNvSpPr>
            <a:spLocks noChangeArrowheads="1"/>
          </p:cNvSpPr>
          <p:nvPr/>
        </p:nvSpPr>
        <p:spPr bwMode="auto">
          <a:xfrm>
            <a:off x="4813300" y="3630613"/>
            <a:ext cx="1763713" cy="1033462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Redesign Delivery</a:t>
            </a:r>
          </a:p>
          <a:p>
            <a:r>
              <a:rPr lang="en-AU" sz="1200"/>
              <a:t>Remove waste</a:t>
            </a:r>
          </a:p>
          <a:p>
            <a:r>
              <a:rPr lang="en-AU" sz="1200"/>
              <a:t>Improve flow</a:t>
            </a:r>
          </a:p>
          <a:p>
            <a:r>
              <a:rPr lang="en-AU" sz="1200"/>
              <a:t>Realign with value</a:t>
            </a:r>
          </a:p>
        </p:txBody>
      </p:sp>
    </p:spTree>
    <p:extLst>
      <p:ext uri="{BB962C8B-B14F-4D97-AF65-F5344CB8AC3E}">
        <p14:creationId xmlns:p14="http://schemas.microsoft.com/office/powerpoint/2010/main" val="354920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7"/>
          <p:cNvSpPr txBox="1">
            <a:spLocks noGrp="1"/>
          </p:cNvSpPr>
          <p:nvPr/>
        </p:nvSpPr>
        <p:spPr bwMode="auto">
          <a:xfrm>
            <a:off x="8459788" y="6494463"/>
            <a:ext cx="4048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D5689398-2914-774A-A458-245F16C174B8}" type="slidenum">
              <a:rPr lang="en-US" sz="1000">
                <a:solidFill>
                  <a:srgbClr val="5F5F5F"/>
                </a:solidFill>
              </a:rPr>
              <a:pPr algn="l" eaLnBrk="1" hangingPunct="1"/>
              <a:t>33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66775" y="304800"/>
            <a:ext cx="727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808080"/>
                </a:solidFill>
              </a:rPr>
              <a:t>The Richmonte Wells Value Process</a:t>
            </a:r>
            <a:r>
              <a:rPr lang="en-US" sz="3200" b="1">
                <a:solidFill>
                  <a:srgbClr val="808080"/>
                </a:solidFill>
                <a:latin typeface="Lucida Grande" charset="0"/>
                <a:cs typeface="Lucida Grande" charset="0"/>
              </a:rPr>
              <a:t>©</a:t>
            </a:r>
            <a:endParaRPr lang="en-US" sz="3200">
              <a:solidFill>
                <a:srgbClr val="808080"/>
              </a:solidFill>
            </a:endParaRP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876300" y="1765300"/>
            <a:ext cx="5915025" cy="4729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 algn="l" eaLnBrk="0" hangingPunct="0">
              <a:spcBef>
                <a:spcPct val="20000"/>
              </a:spcBef>
              <a:buClr>
                <a:srgbClr val="0099FF"/>
              </a:buClr>
              <a:buSzPct val="165000"/>
              <a:buFontTx/>
              <a:buChar char="•"/>
            </a:pPr>
            <a:r>
              <a:rPr lang="en-AU">
                <a:solidFill>
                  <a:srgbClr val="5F5F5F"/>
                </a:solidFill>
              </a:rPr>
              <a:t>Step 4 is Tracking It</a:t>
            </a:r>
          </a:p>
          <a:p>
            <a:pPr marL="434975" lvl="1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•"/>
            </a:pPr>
            <a:endParaRPr lang="en-AU" sz="1800">
              <a:solidFill>
                <a:srgbClr val="5F5F5F"/>
              </a:solidFill>
            </a:endParaRPr>
          </a:p>
          <a:p>
            <a:pPr marL="434975" lvl="1" indent="-17303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Design Stewardship Survey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Update RW Client Study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Process, timetable etc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r>
              <a:rPr lang="en-AU" sz="1800">
                <a:solidFill>
                  <a:srgbClr val="5F5F5F"/>
                </a:solidFill>
              </a:rPr>
              <a:t>RW facilitation, timetable</a:t>
            </a:r>
          </a:p>
          <a:p>
            <a:pPr marL="434975" lvl="1" indent="-173038" algn="l" eaLnBrk="0" hangingPunct="0">
              <a:spcBef>
                <a:spcPct val="20000"/>
              </a:spcBef>
              <a:buClr>
                <a:srgbClr val="0099FF"/>
              </a:buClr>
              <a:buFontTx/>
              <a:buChar char="•"/>
            </a:pPr>
            <a:r>
              <a:rPr lang="en-AU" sz="2000">
                <a:solidFill>
                  <a:srgbClr val="5F5F5F"/>
                </a:solidFill>
              </a:rPr>
              <a:t>Report &amp; recommendations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Font typeface="Lucida Grande" charset="0"/>
              <a:buChar char="-"/>
            </a:pPr>
            <a:r>
              <a:rPr lang="en-AU" sz="1800">
                <a:solidFill>
                  <a:srgbClr val="5F5F5F"/>
                </a:solidFill>
              </a:rPr>
              <a:t>Are you on track? 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Font typeface="Lucida Grande" charset="0"/>
              <a:buChar char="-"/>
            </a:pPr>
            <a:r>
              <a:rPr lang="en-AU" sz="1800">
                <a:solidFill>
                  <a:srgbClr val="5F5F5F"/>
                </a:solidFill>
              </a:rPr>
              <a:t>Opportunity to refine</a:t>
            </a:r>
          </a:p>
          <a:p>
            <a:pPr marL="892175" lvl="2" indent="-173038" algn="l" eaLnBrk="0" hangingPunct="0">
              <a:spcBef>
                <a:spcPct val="20000"/>
              </a:spcBef>
              <a:buClr>
                <a:srgbClr val="0099FF"/>
              </a:buClr>
              <a:buSzPct val="80000"/>
              <a:buFont typeface="Arial" charset="0"/>
              <a:buChar char="–"/>
            </a:pPr>
            <a:endParaRPr lang="en-AU" sz="1800">
              <a:solidFill>
                <a:srgbClr val="5F5F5F"/>
              </a:solidFill>
            </a:endParaRP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4811713" y="1466850"/>
            <a:ext cx="3325812" cy="4367213"/>
            <a:chOff x="3031" y="936"/>
            <a:chExt cx="2095" cy="2751"/>
          </a:xfrm>
        </p:grpSpPr>
        <p:sp>
          <p:nvSpPr>
            <p:cNvPr id="34825" name="Text Box 3"/>
            <p:cNvSpPr txBox="1">
              <a:spLocks noChangeArrowheads="1"/>
            </p:cNvSpPr>
            <p:nvPr/>
          </p:nvSpPr>
          <p:spPr bwMode="auto">
            <a:xfrm>
              <a:off x="3050" y="93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3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Implementation</a:t>
              </a:r>
            </a:p>
          </p:txBody>
        </p:sp>
        <p:sp>
          <p:nvSpPr>
            <p:cNvPr id="34826" name="Text Box 5"/>
            <p:cNvSpPr txBox="1">
              <a:spLocks noChangeArrowheads="1"/>
            </p:cNvSpPr>
            <p:nvPr/>
          </p:nvSpPr>
          <p:spPr bwMode="auto">
            <a:xfrm>
              <a:off x="4296" y="936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4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 Tracking</a:t>
              </a:r>
            </a:p>
          </p:txBody>
        </p:sp>
        <p:sp>
          <p:nvSpPr>
            <p:cNvPr id="34827" name="AutoShape 20"/>
            <p:cNvSpPr>
              <a:spLocks noChangeArrowheads="1"/>
            </p:cNvSpPr>
            <p:nvPr/>
          </p:nvSpPr>
          <p:spPr bwMode="auto">
            <a:xfrm>
              <a:off x="3031" y="1224"/>
              <a:ext cx="1111" cy="506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Coaching Plan</a:t>
              </a:r>
            </a:p>
            <a:p>
              <a:r>
                <a:rPr lang="en-AU" sz="1200"/>
                <a:t>How to deliver Value</a:t>
              </a:r>
            </a:p>
            <a:p>
              <a:endParaRPr lang="en-AU" sz="1200"/>
            </a:p>
          </p:txBody>
        </p:sp>
        <p:sp>
          <p:nvSpPr>
            <p:cNvPr id="34828" name="AutoShape 19"/>
            <p:cNvSpPr>
              <a:spLocks noChangeAspect="1" noChangeArrowheads="1"/>
            </p:cNvSpPr>
            <p:nvPr/>
          </p:nvSpPr>
          <p:spPr bwMode="auto">
            <a:xfrm rot="-5400000">
              <a:off x="3316" y="2683"/>
              <a:ext cx="719" cy="1289"/>
            </a:xfrm>
            <a:prstGeom prst="flowChartOffpage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chemeClr val="bg1"/>
                  </a:solidFill>
                </a:rPr>
                <a:t>Value Plan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The RW Standard</a:t>
              </a:r>
              <a:r>
                <a:rPr lang="en-US" sz="1200" b="1">
                  <a:solidFill>
                    <a:schemeClr val="bg1"/>
                  </a:solidFill>
                  <a:latin typeface="Lucida Grande" charset="0"/>
                </a:rPr>
                <a:t>©</a:t>
              </a:r>
              <a:endParaRPr lang="en-AU" sz="1200">
                <a:solidFill>
                  <a:schemeClr val="bg1"/>
                </a:solidFill>
              </a:endParaRPr>
            </a:p>
            <a:p>
              <a:r>
                <a:rPr lang="en-AU" sz="1200">
                  <a:solidFill>
                    <a:schemeClr val="bg1"/>
                  </a:solidFill>
                </a:rPr>
                <a:t>Plan for each Client  Business Plan for Firm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5 year rolling</a:t>
              </a:r>
            </a:p>
          </p:txBody>
        </p:sp>
      </p:grpSp>
      <p:sp>
        <p:nvSpPr>
          <p:cNvPr id="34822" name="AutoShape 20"/>
          <p:cNvSpPr>
            <a:spLocks noChangeArrowheads="1"/>
          </p:cNvSpPr>
          <p:nvPr/>
        </p:nvSpPr>
        <p:spPr bwMode="auto">
          <a:xfrm>
            <a:off x="4811713" y="2765425"/>
            <a:ext cx="1763712" cy="801688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Launch Stewardship</a:t>
            </a:r>
          </a:p>
          <a:p>
            <a:r>
              <a:rPr lang="en-AU" sz="1200"/>
              <a:t>Clients/Firm</a:t>
            </a:r>
          </a:p>
          <a:p>
            <a:r>
              <a:rPr lang="en-AU" sz="1200"/>
              <a:t>Agree value goals</a:t>
            </a:r>
          </a:p>
        </p:txBody>
      </p:sp>
      <p:sp>
        <p:nvSpPr>
          <p:cNvPr id="34823" name="AutoShape 20"/>
          <p:cNvSpPr>
            <a:spLocks noChangeArrowheads="1"/>
          </p:cNvSpPr>
          <p:nvPr/>
        </p:nvSpPr>
        <p:spPr bwMode="auto">
          <a:xfrm>
            <a:off x="4813300" y="3630613"/>
            <a:ext cx="1763713" cy="1033462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Redesign Delivery</a:t>
            </a:r>
          </a:p>
          <a:p>
            <a:r>
              <a:rPr lang="en-AU" sz="1200"/>
              <a:t>Remove waste</a:t>
            </a:r>
          </a:p>
          <a:p>
            <a:r>
              <a:rPr lang="en-AU" sz="1200"/>
              <a:t>Improve flow</a:t>
            </a:r>
          </a:p>
          <a:p>
            <a:r>
              <a:rPr lang="en-AU" sz="1200"/>
              <a:t>Realign with value</a:t>
            </a:r>
          </a:p>
        </p:txBody>
      </p:sp>
      <p:sp>
        <p:nvSpPr>
          <p:cNvPr id="34824" name="AutoShape 19"/>
          <p:cNvSpPr>
            <a:spLocks noChangeAspect="1" noChangeArrowheads="1"/>
          </p:cNvSpPr>
          <p:nvPr/>
        </p:nvSpPr>
        <p:spPr bwMode="auto">
          <a:xfrm rot="-5400000">
            <a:off x="7305675" y="4178300"/>
            <a:ext cx="1141413" cy="2170113"/>
          </a:xfrm>
          <a:prstGeom prst="flowChartOffpage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r>
              <a:rPr lang="en-AU" sz="1200" b="1">
                <a:solidFill>
                  <a:schemeClr val="bg1"/>
                </a:solidFill>
              </a:rPr>
              <a:t>Tracking Programme</a:t>
            </a:r>
          </a:p>
          <a:p>
            <a:r>
              <a:rPr lang="en-AU" sz="1200">
                <a:solidFill>
                  <a:schemeClr val="bg1"/>
                </a:solidFill>
              </a:rPr>
              <a:t>Stewardship Survey Design</a:t>
            </a:r>
          </a:p>
          <a:p>
            <a:r>
              <a:rPr lang="en-AU" sz="1200">
                <a:solidFill>
                  <a:schemeClr val="bg1"/>
                </a:solidFill>
              </a:rPr>
              <a:t>Implementation Plan</a:t>
            </a:r>
          </a:p>
          <a:p>
            <a:r>
              <a:rPr lang="en-AU" sz="1200">
                <a:solidFill>
                  <a:schemeClr val="bg1"/>
                </a:solidFill>
              </a:rPr>
              <a:t>Reporting schedule</a:t>
            </a:r>
          </a:p>
        </p:txBody>
      </p:sp>
    </p:spTree>
    <p:extLst>
      <p:ext uri="{BB962C8B-B14F-4D97-AF65-F5344CB8AC3E}">
        <p14:creationId xmlns:p14="http://schemas.microsoft.com/office/powerpoint/2010/main" val="409536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7F22C-5927-C94C-943E-585B700DDAA7}" type="slidenum">
              <a:rPr lang="en-US" sz="1000">
                <a:solidFill>
                  <a:srgbClr val="5F5F5F"/>
                </a:solidFill>
              </a:rPr>
              <a:pPr eaLnBrk="1" hangingPunct="1"/>
              <a:t>34</a:t>
            </a:fld>
            <a:endParaRPr lang="en-US" sz="1000">
              <a:solidFill>
                <a:srgbClr val="5F5F5F"/>
              </a:solidFill>
            </a:endParaRPr>
          </a:p>
        </p:txBody>
      </p:sp>
      <p:sp>
        <p:nvSpPr>
          <p:cNvPr id="38915" name="Vertical Title 25"/>
          <p:cNvSpPr>
            <a:spLocks noGrp="1"/>
          </p:cNvSpPr>
          <p:nvPr>
            <p:ph type="title" idx="4294967295"/>
          </p:nvPr>
        </p:nvSpPr>
        <p:spPr>
          <a:xfrm>
            <a:off x="925513" y="436563"/>
            <a:ext cx="7681912" cy="1143000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rgbClr val="808080"/>
                </a:solidFill>
                <a:latin typeface="Arial" charset="0"/>
                <a:ea typeface="ＭＳ Ｐゴシック" charset="0"/>
                <a:cs typeface="ＭＳ Ｐゴシック" charset="0"/>
              </a:rPr>
              <a:t>Redesign delivery to create value</a:t>
            </a:r>
            <a:endParaRPr lang="en-US" sz="3200">
              <a:solidFill>
                <a:srgbClr val="808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Do things differently to achieve a different result!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Client expectations/Firm forecast</a:t>
            </a:r>
          </a:p>
          <a:p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Use value plan to redesign work flow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Analyse, improve, re-engineer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Lean/Six sigma tools and techniques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Remove waste, reduce reworking, improve communication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Streamlined processes increase productivity</a:t>
            </a:r>
            <a:endParaRPr lang="en-GB" sz="1600">
              <a:latin typeface="Arial" charset="0"/>
              <a:ea typeface="ＭＳ Ｐゴシック" charset="0"/>
            </a:endParaRPr>
          </a:p>
          <a:p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Test against what clients value and will pay for</a:t>
            </a:r>
          </a:p>
          <a:p>
            <a:pPr lvl="2"/>
            <a:r>
              <a:rPr lang="en-GB" sz="1600">
                <a:latin typeface="Arial" charset="0"/>
                <a:ea typeface="ＭＳ Ｐゴシック" charset="0"/>
              </a:rPr>
              <a:t>Input (e.g. leverage) and output (results against target)</a:t>
            </a:r>
          </a:p>
          <a:p>
            <a:pPr lvl="2"/>
            <a:r>
              <a:rPr lang="en-GB" sz="1600">
                <a:latin typeface="Arial" charset="0"/>
                <a:ea typeface="ＭＳ Ｐゴシック" charset="0"/>
              </a:rPr>
              <a:t>Client satisfaction – stewardship survey</a:t>
            </a:r>
          </a:p>
          <a:p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Are you in control? </a:t>
            </a:r>
          </a:p>
          <a:p>
            <a:pPr lvl="1"/>
            <a:r>
              <a:rPr lang="en-GB" sz="1800">
                <a:latin typeface="Arial" charset="0"/>
                <a:ea typeface="ＭＳ Ｐゴシック" charset="0"/>
              </a:rPr>
              <a:t>forecasting, resource planning and performance measurement</a:t>
            </a:r>
          </a:p>
          <a:p>
            <a:pPr eaLnBrk="1" hangingPunct="1">
              <a:buFontTx/>
              <a:buNone/>
            </a:pPr>
            <a:endParaRPr lang="en-AU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AU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A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9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66775" y="304800"/>
            <a:ext cx="727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808080"/>
                </a:solidFill>
              </a:rPr>
              <a:t>The Richmonte Wells Value Process</a:t>
            </a:r>
            <a:r>
              <a:rPr lang="en-US" sz="3200" b="1">
                <a:solidFill>
                  <a:srgbClr val="808080"/>
                </a:solidFill>
                <a:latin typeface="Lucida Grande" charset="0"/>
                <a:cs typeface="Lucida Grande" charset="0"/>
              </a:rPr>
              <a:t>©</a:t>
            </a:r>
            <a:endParaRPr lang="en-US" sz="3200">
              <a:solidFill>
                <a:srgbClr val="80808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952500" y="1485900"/>
            <a:ext cx="8008938" cy="4367213"/>
            <a:chOff x="600" y="936"/>
            <a:chExt cx="5045" cy="2751"/>
          </a:xfrm>
        </p:grpSpPr>
        <p:sp>
          <p:nvSpPr>
            <p:cNvPr id="39950" name="AutoShape 13"/>
            <p:cNvSpPr>
              <a:spLocks noChangeAspect="1" noChangeArrowheads="1"/>
            </p:cNvSpPr>
            <p:nvPr/>
          </p:nvSpPr>
          <p:spPr bwMode="auto">
            <a:xfrm rot="-5400000">
              <a:off x="846" y="2721"/>
              <a:ext cx="708" cy="1199"/>
            </a:xfrm>
            <a:prstGeom prst="flowChartOffpageConnector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rgbClr val="FFFFFF"/>
                  </a:solidFill>
                  <a:cs typeface="Arial" charset="0"/>
                </a:rPr>
                <a:t>Presentation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Detailed Design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Tasks, costings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Step report dates</a:t>
              </a:r>
            </a:p>
          </p:txBody>
        </p:sp>
        <p:sp>
          <p:nvSpPr>
            <p:cNvPr id="39951" name="AutoShape 10"/>
            <p:cNvSpPr>
              <a:spLocks noChangeArrowheads="1"/>
            </p:cNvSpPr>
            <p:nvPr/>
          </p:nvSpPr>
          <p:spPr bwMode="auto">
            <a:xfrm>
              <a:off x="600" y="2166"/>
              <a:ext cx="1056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Briefing</a:t>
              </a:r>
            </a:p>
            <a:p>
              <a:r>
                <a:rPr lang="en-AU" sz="1200"/>
                <a:t>Objectives</a:t>
              </a:r>
            </a:p>
            <a:p>
              <a:r>
                <a:rPr lang="en-AU" sz="1200"/>
                <a:t>Priorities</a:t>
              </a:r>
            </a:p>
            <a:p>
              <a:r>
                <a:rPr lang="en-AU" sz="1200"/>
                <a:t>Timing</a:t>
              </a:r>
            </a:p>
            <a:p>
              <a:r>
                <a:rPr lang="en-AU" sz="1200"/>
                <a:t>Budget</a:t>
              </a:r>
            </a:p>
          </p:txBody>
        </p:sp>
        <p:sp>
          <p:nvSpPr>
            <p:cNvPr id="39952" name="Text Box 3"/>
            <p:cNvSpPr txBox="1">
              <a:spLocks noChangeArrowheads="1"/>
            </p:cNvSpPr>
            <p:nvPr/>
          </p:nvSpPr>
          <p:spPr bwMode="auto">
            <a:xfrm>
              <a:off x="3050" y="93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3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Implementation</a:t>
              </a:r>
            </a:p>
          </p:txBody>
        </p:sp>
        <p:sp>
          <p:nvSpPr>
            <p:cNvPr id="39953" name="Text Box 5"/>
            <p:cNvSpPr txBox="1">
              <a:spLocks noChangeArrowheads="1"/>
            </p:cNvSpPr>
            <p:nvPr/>
          </p:nvSpPr>
          <p:spPr bwMode="auto">
            <a:xfrm>
              <a:off x="4296" y="936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4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 Tracking</a:t>
              </a:r>
            </a:p>
          </p:txBody>
        </p:sp>
        <p:sp>
          <p:nvSpPr>
            <p:cNvPr id="39954" name="Text Box 6"/>
            <p:cNvSpPr txBox="1">
              <a:spLocks noChangeArrowheads="1"/>
            </p:cNvSpPr>
            <p:nvPr/>
          </p:nvSpPr>
          <p:spPr bwMode="auto">
            <a:xfrm>
              <a:off x="1916" y="93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2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Client Study</a:t>
              </a:r>
            </a:p>
          </p:txBody>
        </p:sp>
        <p:sp>
          <p:nvSpPr>
            <p:cNvPr id="39955" name="Text Box 7"/>
            <p:cNvSpPr txBox="1">
              <a:spLocks noChangeArrowheads="1"/>
            </p:cNvSpPr>
            <p:nvPr/>
          </p:nvSpPr>
          <p:spPr bwMode="auto">
            <a:xfrm>
              <a:off x="718" y="936"/>
              <a:ext cx="8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Step 1</a:t>
              </a:r>
            </a:p>
            <a:p>
              <a:pPr eaLnBrk="1" hangingPunct="1"/>
              <a:r>
                <a:rPr lang="en-AU" sz="1200" b="1">
                  <a:solidFill>
                    <a:srgbClr val="0099FF"/>
                  </a:solidFill>
                </a:rPr>
                <a:t>Scoping</a:t>
              </a:r>
            </a:p>
          </p:txBody>
        </p:sp>
        <p:sp>
          <p:nvSpPr>
            <p:cNvPr id="39956" name="AutoShape 9"/>
            <p:cNvSpPr>
              <a:spLocks noChangeAspect="1" noChangeArrowheads="1"/>
            </p:cNvSpPr>
            <p:nvPr/>
          </p:nvSpPr>
          <p:spPr bwMode="auto">
            <a:xfrm rot="-5400000">
              <a:off x="2057" y="2665"/>
              <a:ext cx="707" cy="1313"/>
            </a:xfrm>
            <a:prstGeom prst="flowChartOffpageConnector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rgbClr val="FFFFFF"/>
                  </a:solidFill>
                  <a:cs typeface="Arial" charset="0"/>
                </a:rPr>
                <a:t>Value Strategy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What Clients value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Satisfaction drivers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Client &amp; Firm Strategy</a:t>
              </a:r>
            </a:p>
            <a:p>
              <a:r>
                <a:rPr lang="en-AU" sz="1200">
                  <a:solidFill>
                    <a:srgbClr val="FFFFFF"/>
                  </a:solidFill>
                  <a:cs typeface="Arial" charset="0"/>
                </a:rPr>
                <a:t>RECOMMENDATIONS</a:t>
              </a:r>
            </a:p>
          </p:txBody>
        </p:sp>
        <p:sp>
          <p:nvSpPr>
            <p:cNvPr id="39957" name="AutoShape 11"/>
            <p:cNvSpPr>
              <a:spLocks noChangeArrowheads="1"/>
            </p:cNvSpPr>
            <p:nvPr/>
          </p:nvSpPr>
          <p:spPr bwMode="auto">
            <a:xfrm>
              <a:off x="1754" y="2177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At Client Study</a:t>
              </a:r>
            </a:p>
            <a:p>
              <a:r>
                <a:rPr lang="en-AU" sz="1200"/>
                <a:t>Involvement, needs, expectations, evaluations</a:t>
              </a:r>
            </a:p>
            <a:p>
              <a:r>
                <a:rPr lang="en-AU" sz="1200"/>
                <a:t>The RW Client Study</a:t>
              </a:r>
              <a:r>
                <a:rPr lang="en-US" sz="1200" b="1">
                  <a:latin typeface="Lucida Grande" charset="0"/>
                </a:rPr>
                <a:t>©</a:t>
              </a:r>
              <a:endParaRPr lang="en-AU" sz="1200"/>
            </a:p>
          </p:txBody>
        </p:sp>
        <p:sp>
          <p:nvSpPr>
            <p:cNvPr id="39958" name="AutoShape 10"/>
            <p:cNvSpPr>
              <a:spLocks noChangeArrowheads="1"/>
            </p:cNvSpPr>
            <p:nvPr/>
          </p:nvSpPr>
          <p:spPr bwMode="auto">
            <a:xfrm>
              <a:off x="1754" y="1355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In House study</a:t>
              </a:r>
            </a:p>
            <a:p>
              <a:r>
                <a:rPr lang="en-AU" sz="1200"/>
                <a:t>Client Data assembly</a:t>
              </a:r>
            </a:p>
            <a:p>
              <a:r>
                <a:rPr lang="en-AU" sz="1200"/>
                <a:t>Analysis, Comparison, Trends, Outlook,</a:t>
              </a:r>
            </a:p>
            <a:p>
              <a:r>
                <a:rPr lang="en-AU" sz="1200"/>
                <a:t>Consultation</a:t>
              </a:r>
            </a:p>
          </p:txBody>
        </p:sp>
        <p:sp>
          <p:nvSpPr>
            <p:cNvPr id="39959" name="AutoShape 19"/>
            <p:cNvSpPr>
              <a:spLocks noChangeAspect="1" noChangeArrowheads="1"/>
            </p:cNvSpPr>
            <p:nvPr/>
          </p:nvSpPr>
          <p:spPr bwMode="auto">
            <a:xfrm rot="-5400000">
              <a:off x="3316" y="2683"/>
              <a:ext cx="719" cy="1289"/>
            </a:xfrm>
            <a:prstGeom prst="flowChartOffpageConnector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rgbClr val="FFFFFF"/>
                  </a:solidFill>
                </a:rPr>
                <a:t>Value Plan</a:t>
              </a:r>
            </a:p>
            <a:p>
              <a:r>
                <a:rPr lang="en-AU" sz="1200">
                  <a:solidFill>
                    <a:srgbClr val="FFFFFF"/>
                  </a:solidFill>
                </a:rPr>
                <a:t>The RW Standard</a:t>
              </a:r>
              <a:r>
                <a:rPr lang="en-US" sz="1200" b="1">
                  <a:solidFill>
                    <a:srgbClr val="FFFFFF"/>
                  </a:solidFill>
                  <a:latin typeface="Lucida Grande" charset="0"/>
                </a:rPr>
                <a:t>©</a:t>
              </a:r>
              <a:endParaRPr lang="en-AU" sz="1200">
                <a:solidFill>
                  <a:srgbClr val="FFFFFF"/>
                </a:solidFill>
              </a:endParaRPr>
            </a:p>
            <a:p>
              <a:r>
                <a:rPr lang="en-AU" sz="1200">
                  <a:solidFill>
                    <a:srgbClr val="FFFFFF"/>
                  </a:solidFill>
                </a:rPr>
                <a:t>Plan for each Client  Business Plan for Firm</a:t>
              </a:r>
            </a:p>
            <a:p>
              <a:r>
                <a:rPr lang="en-AU" sz="1200">
                  <a:solidFill>
                    <a:srgbClr val="FFFFFF"/>
                  </a:solidFill>
                </a:rPr>
                <a:t>5 year rolling</a:t>
              </a:r>
            </a:p>
          </p:txBody>
        </p:sp>
        <p:sp>
          <p:nvSpPr>
            <p:cNvPr id="39960" name="AutoShape 19"/>
            <p:cNvSpPr>
              <a:spLocks noChangeAspect="1" noChangeArrowheads="1"/>
            </p:cNvSpPr>
            <p:nvPr/>
          </p:nvSpPr>
          <p:spPr bwMode="auto">
            <a:xfrm rot="-5400000">
              <a:off x="4602" y="2644"/>
              <a:ext cx="719" cy="1367"/>
            </a:xfrm>
            <a:prstGeom prst="flowChartOffpageConnector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rgbClr val="FFFFFF"/>
                  </a:solidFill>
                </a:rPr>
                <a:t>Tracking Programme</a:t>
              </a:r>
            </a:p>
            <a:p>
              <a:r>
                <a:rPr lang="en-AU" sz="1200">
                  <a:solidFill>
                    <a:srgbClr val="FFFFFF"/>
                  </a:solidFill>
                </a:rPr>
                <a:t>Stewardship Concept Survey Design</a:t>
              </a:r>
            </a:p>
            <a:p>
              <a:r>
                <a:rPr lang="en-AU" sz="1200">
                  <a:solidFill>
                    <a:srgbClr val="FFFFFF"/>
                  </a:solidFill>
                </a:rPr>
                <a:t>Implementation Plan</a:t>
              </a:r>
            </a:p>
            <a:p>
              <a:r>
                <a:rPr lang="en-AU" sz="1200">
                  <a:solidFill>
                    <a:srgbClr val="FFFFFF"/>
                  </a:solidFill>
                </a:rPr>
                <a:t>Reporting schedule</a:t>
              </a:r>
            </a:p>
          </p:txBody>
        </p:sp>
      </p:grp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952500" y="1924050"/>
            <a:ext cx="8008938" cy="3910013"/>
            <a:chOff x="600" y="1224"/>
            <a:chExt cx="5045" cy="2463"/>
          </a:xfrm>
        </p:grpSpPr>
        <p:sp>
          <p:nvSpPr>
            <p:cNvPr id="39944" name="AutoShape 10"/>
            <p:cNvSpPr>
              <a:spLocks noChangeArrowheads="1"/>
            </p:cNvSpPr>
            <p:nvPr/>
          </p:nvSpPr>
          <p:spPr bwMode="auto">
            <a:xfrm>
              <a:off x="600" y="2166"/>
              <a:ext cx="1056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Briefing</a:t>
              </a:r>
            </a:p>
            <a:p>
              <a:r>
                <a:rPr lang="en-AU" sz="1200"/>
                <a:t>Objectives</a:t>
              </a:r>
            </a:p>
            <a:p>
              <a:r>
                <a:rPr lang="en-AU" sz="1200"/>
                <a:t>Priorities</a:t>
              </a:r>
            </a:p>
            <a:p>
              <a:r>
                <a:rPr lang="en-AU" sz="1200"/>
                <a:t>Timing</a:t>
              </a:r>
            </a:p>
            <a:p>
              <a:r>
                <a:rPr lang="en-AU" sz="1200"/>
                <a:t>Budget</a:t>
              </a:r>
            </a:p>
          </p:txBody>
        </p:sp>
        <p:sp>
          <p:nvSpPr>
            <p:cNvPr id="39945" name="AutoShape 11"/>
            <p:cNvSpPr>
              <a:spLocks noChangeArrowheads="1"/>
            </p:cNvSpPr>
            <p:nvPr/>
          </p:nvSpPr>
          <p:spPr bwMode="auto">
            <a:xfrm>
              <a:off x="1754" y="2177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At Client Study</a:t>
              </a:r>
            </a:p>
            <a:p>
              <a:r>
                <a:rPr lang="en-AU" sz="1200"/>
                <a:t>Involvement, needs, expectations, evaluations</a:t>
              </a:r>
            </a:p>
            <a:p>
              <a:r>
                <a:rPr lang="en-AU" sz="1200"/>
                <a:t>The RW Client Study</a:t>
              </a:r>
              <a:r>
                <a:rPr lang="en-US" sz="1200" b="1">
                  <a:latin typeface="Lucida Grande" charset="0"/>
                </a:rPr>
                <a:t>©</a:t>
              </a:r>
              <a:endParaRPr lang="en-AU" sz="1200"/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1754" y="1355"/>
              <a:ext cx="1138" cy="784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In House study</a:t>
              </a:r>
            </a:p>
            <a:p>
              <a:r>
                <a:rPr lang="en-AU" sz="1200"/>
                <a:t>Client Data assembly</a:t>
              </a:r>
            </a:p>
            <a:p>
              <a:r>
                <a:rPr lang="en-AU" sz="1200"/>
                <a:t>Analysis, Comparison, Trends, Outlook,</a:t>
              </a:r>
            </a:p>
            <a:p>
              <a:r>
                <a:rPr lang="en-AU" sz="1200"/>
                <a:t>Consultation</a:t>
              </a:r>
            </a:p>
          </p:txBody>
        </p:sp>
        <p:sp>
          <p:nvSpPr>
            <p:cNvPr id="39947" name="AutoShape 20"/>
            <p:cNvSpPr>
              <a:spLocks noChangeArrowheads="1"/>
            </p:cNvSpPr>
            <p:nvPr/>
          </p:nvSpPr>
          <p:spPr bwMode="auto">
            <a:xfrm>
              <a:off x="3031" y="1224"/>
              <a:ext cx="1111" cy="506"/>
            </a:xfrm>
            <a:prstGeom prst="flowChartOffpageConnector">
              <a:avLst/>
            </a:prstGeom>
            <a:solidFill>
              <a:srgbClr val="DBF5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AU" sz="1200" b="1"/>
                <a:t>Coaching Plan</a:t>
              </a:r>
            </a:p>
            <a:p>
              <a:r>
                <a:rPr lang="en-AU" sz="1200"/>
                <a:t>How to deliver Value</a:t>
              </a:r>
            </a:p>
            <a:p>
              <a:endParaRPr lang="en-AU" sz="1200"/>
            </a:p>
          </p:txBody>
        </p:sp>
        <p:sp>
          <p:nvSpPr>
            <p:cNvPr id="39948" name="AutoShape 19"/>
            <p:cNvSpPr>
              <a:spLocks noChangeAspect="1" noChangeArrowheads="1"/>
            </p:cNvSpPr>
            <p:nvPr/>
          </p:nvSpPr>
          <p:spPr bwMode="auto">
            <a:xfrm rot="-5400000">
              <a:off x="3316" y="2683"/>
              <a:ext cx="719" cy="1289"/>
            </a:xfrm>
            <a:prstGeom prst="flowChartOffpage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chemeClr val="bg1"/>
                  </a:solidFill>
                </a:rPr>
                <a:t>Value Plan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The RW Standard</a:t>
              </a:r>
              <a:r>
                <a:rPr lang="en-US" sz="1200" b="1">
                  <a:solidFill>
                    <a:schemeClr val="bg1"/>
                  </a:solidFill>
                  <a:latin typeface="Lucida Grande" charset="0"/>
                </a:rPr>
                <a:t>©</a:t>
              </a:r>
              <a:endParaRPr lang="en-AU" sz="1200">
                <a:solidFill>
                  <a:schemeClr val="bg1"/>
                </a:solidFill>
              </a:endParaRPr>
            </a:p>
            <a:p>
              <a:r>
                <a:rPr lang="en-AU" sz="1200">
                  <a:solidFill>
                    <a:schemeClr val="bg1"/>
                  </a:solidFill>
                </a:rPr>
                <a:t>Plan for each Client  Business Plan for Firm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5 year rolling</a:t>
              </a:r>
            </a:p>
          </p:txBody>
        </p:sp>
        <p:sp>
          <p:nvSpPr>
            <p:cNvPr id="39949" name="AutoShape 19"/>
            <p:cNvSpPr>
              <a:spLocks noChangeAspect="1" noChangeArrowheads="1"/>
            </p:cNvSpPr>
            <p:nvPr/>
          </p:nvSpPr>
          <p:spPr bwMode="auto">
            <a:xfrm rot="-5400000">
              <a:off x="4602" y="2644"/>
              <a:ext cx="719" cy="1367"/>
            </a:xfrm>
            <a:prstGeom prst="flowChartOffpage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AU" sz="1200" b="1">
                  <a:solidFill>
                    <a:schemeClr val="bg1"/>
                  </a:solidFill>
                </a:rPr>
                <a:t>Tracking Programme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Stewardship Concept Survey Design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Implementation Plan</a:t>
              </a:r>
            </a:p>
            <a:p>
              <a:r>
                <a:rPr lang="en-AU" sz="1200">
                  <a:solidFill>
                    <a:schemeClr val="bg1"/>
                  </a:solidFill>
                </a:rPr>
                <a:t>Reporting schedule</a:t>
              </a:r>
            </a:p>
          </p:txBody>
        </p:sp>
      </p:grpSp>
      <p:sp>
        <p:nvSpPr>
          <p:cNvPr id="39942" name="AutoShape 20"/>
          <p:cNvSpPr>
            <a:spLocks noChangeArrowheads="1"/>
          </p:cNvSpPr>
          <p:nvPr/>
        </p:nvSpPr>
        <p:spPr bwMode="auto">
          <a:xfrm>
            <a:off x="4811713" y="2765425"/>
            <a:ext cx="1763712" cy="801688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Launch Stewardship</a:t>
            </a:r>
          </a:p>
          <a:p>
            <a:r>
              <a:rPr lang="en-AU" sz="1200"/>
              <a:t>Clients/Firm</a:t>
            </a:r>
          </a:p>
          <a:p>
            <a:r>
              <a:rPr lang="en-AU" sz="1200"/>
              <a:t>Agree value goals</a:t>
            </a:r>
          </a:p>
        </p:txBody>
      </p:sp>
      <p:sp>
        <p:nvSpPr>
          <p:cNvPr id="39943" name="AutoShape 20"/>
          <p:cNvSpPr>
            <a:spLocks noChangeArrowheads="1"/>
          </p:cNvSpPr>
          <p:nvPr/>
        </p:nvSpPr>
        <p:spPr bwMode="auto">
          <a:xfrm>
            <a:off x="4813300" y="3630613"/>
            <a:ext cx="1763713" cy="1033462"/>
          </a:xfrm>
          <a:prstGeom prst="flowChartOffpageConnector">
            <a:avLst/>
          </a:prstGeom>
          <a:solidFill>
            <a:srgbClr val="DBF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AU" sz="1200" b="1"/>
              <a:t>Redesign Delivery</a:t>
            </a:r>
          </a:p>
          <a:p>
            <a:r>
              <a:rPr lang="en-AU" sz="1200"/>
              <a:t>Remove waste</a:t>
            </a:r>
          </a:p>
          <a:p>
            <a:r>
              <a:rPr lang="en-AU" sz="1200"/>
              <a:t>Improve flow</a:t>
            </a:r>
          </a:p>
          <a:p>
            <a:r>
              <a:rPr lang="en-AU" sz="1200"/>
              <a:t>Realign with value</a:t>
            </a:r>
          </a:p>
        </p:txBody>
      </p:sp>
    </p:spTree>
    <p:extLst>
      <p:ext uri="{BB962C8B-B14F-4D97-AF65-F5344CB8AC3E}">
        <p14:creationId xmlns:p14="http://schemas.microsoft.com/office/powerpoint/2010/main" val="10354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D 2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89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6325" y="2852738"/>
            <a:ext cx="727075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Any Questions?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 bwMode="auto">
          <a:xfrm>
            <a:off x="179512" y="436563"/>
            <a:ext cx="84025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What do clients really really want?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Top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10 customer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priorities*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2132856"/>
            <a:ext cx="8508305" cy="32403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quality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the service	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being 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treated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as a 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valued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customer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speed of service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friendliness of staff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handling of problems and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complaints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handling of enquiries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competence of staff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ease of doing business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being kept informed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helpfulness of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56612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*UK Institute of Customer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4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323528" y="436563"/>
            <a:ext cx="825849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“But it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different for law firms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!”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2" name="Content Placeholder 2"/>
          <p:cNvSpPr>
            <a:spLocks noGrp="1"/>
          </p:cNvSpPr>
          <p:nvPr>
            <p:ph idx="1"/>
          </p:nvPr>
        </p:nvSpPr>
        <p:spPr bwMode="auto">
          <a:xfrm>
            <a:off x="900113" y="1517651"/>
            <a:ext cx="7859712" cy="3927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sz="1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1916832"/>
            <a:ext cx="850830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SzPct val="165000"/>
              <a:buChar char="•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5334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Char char="•"/>
              <a:defRPr sz="1400">
                <a:solidFill>
                  <a:srgbClr val="5F5F5F"/>
                </a:solidFill>
                <a:latin typeface="+mn-lt"/>
                <a:ea typeface="ＭＳ Ｐゴシック" charset="-128"/>
              </a:defRPr>
            </a:lvl2pPr>
            <a:lvl3pPr marL="8921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SzPct val="80000"/>
              <a:buFont typeface="Arial" charset="0"/>
              <a:buChar char="–"/>
              <a:defRPr sz="1200">
                <a:solidFill>
                  <a:srgbClr val="5F5F5F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4D4D4D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to advise 18%	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to follow instructions 16%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Delay 9%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Deficient costs info 8.4%, </a:t>
            </a:r>
          </a:p>
          <a:p>
            <a:pPr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ailure to keep informed 8.3%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Excessive costs 8.2%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to progress 8%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Potential misconduct 6%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to reply 5.3%</a:t>
            </a:r>
          </a:p>
          <a:p>
            <a:pPr>
              <a:buFontTx/>
              <a:buAutoNum type="arabicPeriod"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Failure to release papers 3%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rabicPeriod"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661248"/>
            <a:ext cx="41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Not it’s not…</a:t>
            </a:r>
            <a:r>
              <a:rPr lang="en-US" b="1" dirty="0">
                <a:ea typeface="ＭＳ Ｐゴシック" charset="0"/>
                <a:cs typeface="ＭＳ Ｐゴシック" charset="0"/>
              </a:rPr>
              <a:t>Legal Ombudsman complaints: by type 2012-2013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2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59390" cy="1143000"/>
          </a:xfrm>
        </p:spPr>
        <p:txBody>
          <a:bodyPr/>
          <a:lstStyle/>
          <a:p>
            <a:r>
              <a:rPr lang="en-US" sz="3600" dirty="0" smtClean="0"/>
              <a:t>What else can the UKCSI tell us about trends?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4" name="Picture 3" descr="CSI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16832"/>
            <a:ext cx="3252192" cy="325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356992"/>
            <a:ext cx="2144441" cy="3185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9912" y="1556792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Today’s </a:t>
            </a:r>
            <a:r>
              <a:rPr lang="en-US" sz="2400" i="1" dirty="0"/>
              <a:t>customers are savvy, discerning and expect </a:t>
            </a:r>
            <a:r>
              <a:rPr lang="en-US" sz="2400" i="1" dirty="0" err="1"/>
              <a:t>organisations</a:t>
            </a:r>
            <a:r>
              <a:rPr lang="en-US" sz="2400" i="1" dirty="0"/>
              <a:t> to relate to them as individuals, not as transactions. Customers have greater choice, more ability to switch their business and access to an ever-expanding set of communication channels to express their preferences or displeasure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1571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Joanna </a:t>
            </a:r>
            <a:r>
              <a:rPr lang="en-US" dirty="0" err="1"/>
              <a:t>Causon</a:t>
            </a:r>
            <a:r>
              <a:rPr lang="en-US" dirty="0"/>
              <a:t> CEO of UKCSI</a:t>
            </a:r>
          </a:p>
        </p:txBody>
      </p:sp>
    </p:spTree>
    <p:extLst>
      <p:ext uri="{BB962C8B-B14F-4D97-AF65-F5344CB8AC3E}">
        <p14:creationId xmlns:p14="http://schemas.microsoft.com/office/powerpoint/2010/main" val="6514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99350" cy="1143000"/>
          </a:xfrm>
        </p:spPr>
        <p:txBody>
          <a:bodyPr/>
          <a:lstStyle/>
          <a:p>
            <a:r>
              <a:rPr lang="en-US" sz="3600" dirty="0" smtClean="0"/>
              <a:t>Here’s the good news!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4"/>
            <a:ext cx="7859712" cy="248741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“It’s </a:t>
            </a:r>
            <a:r>
              <a:rPr lang="en-US" sz="2400" i="1" dirty="0"/>
              <a:t>clear from our research that customers are highly conscious of the service experience in their buying decisions. 60% of customers want a balance between price and service and a sizeable segment of customers have a preference for excellent service and are prepared to pay a premium for it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952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owantstobeamillionaire201156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1484784"/>
            <a:ext cx="6853336" cy="40862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77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o-wants-to-be-a-millionaire-toughest-questi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1340768"/>
            <a:ext cx="6957770" cy="40065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78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6">
  <a:themeElements>
    <a:clrScheme name="FINAL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Presentation6.potx</Template>
  <TotalTime>3990</TotalTime>
  <Words>2058</Words>
  <Application>Microsoft Macintosh PowerPoint</Application>
  <PresentationFormat>On-screen Show (4:3)</PresentationFormat>
  <Paragraphs>522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Presentation6</vt:lpstr>
      <vt:lpstr>Drawing</vt:lpstr>
      <vt:lpstr>Chart</vt:lpstr>
      <vt:lpstr>PowerPoint Presentation</vt:lpstr>
      <vt:lpstr>What do clients really really want?</vt:lpstr>
      <vt:lpstr>What do clients really really want?</vt:lpstr>
      <vt:lpstr>What do clients really really want?  Top 10 customer priorities*</vt:lpstr>
      <vt:lpstr>“But it’s different for law firms!”*</vt:lpstr>
      <vt:lpstr>What else can the UKCSI tell us about trends?</vt:lpstr>
      <vt:lpstr>Here’s the good news!</vt:lpstr>
      <vt:lpstr>PowerPoint Presentation</vt:lpstr>
      <vt:lpstr>PowerPoint Presentation</vt:lpstr>
      <vt:lpstr>Customer Service DOES make a difference</vt:lpstr>
      <vt:lpstr>Here’s why you should care:</vt:lpstr>
      <vt:lpstr>For first time UKCSI measured value</vt:lpstr>
      <vt:lpstr>So….. Who is best at Customer Service?</vt:lpstr>
      <vt:lpstr>PowerPoint Presentation</vt:lpstr>
      <vt:lpstr>Why should you care?</vt:lpstr>
      <vt:lpstr>RW Value Approach© is a potent strategy</vt:lpstr>
      <vt:lpstr>What is value?</vt:lpstr>
      <vt:lpstr>Three Actions </vt:lpstr>
      <vt:lpstr>RW Value Approach is a potent strategy Consolidate: build up existing Clients</vt:lpstr>
      <vt:lpstr>RW Value Approach is a potent strategy Expand: use reputation to grow</vt:lpstr>
      <vt:lpstr>RW Value Approach is a potent strategy  Involvement is key to profitability</vt:lpstr>
      <vt:lpstr>RW Value Approach is a potent strategy  Alignment to Client Involvement profile </vt:lpstr>
      <vt:lpstr>Client study</vt:lpstr>
      <vt:lpstr>An example</vt:lpstr>
      <vt:lpstr>Defining Value by segment</vt:lpstr>
      <vt:lpstr>PowerPoint Presentation</vt:lpstr>
      <vt:lpstr>How do retailers use this information?</vt:lpstr>
      <vt:lpstr>How would you use this to change?</vt:lpstr>
      <vt:lpstr>The Richmonte Wells Value Process©</vt:lpstr>
      <vt:lpstr>PowerPoint Presentation</vt:lpstr>
      <vt:lpstr>PowerPoint Presentation</vt:lpstr>
      <vt:lpstr>PowerPoint Presentation</vt:lpstr>
      <vt:lpstr>PowerPoint Presentation</vt:lpstr>
      <vt:lpstr>Redesign delivery to create value</vt:lpstr>
      <vt:lpstr>PowerPoint Presentation</vt:lpstr>
      <vt:lpstr>Thank you!   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Calverley</dc:creator>
  <cp:lastModifiedBy>Bryony Cole</cp:lastModifiedBy>
  <cp:revision>68</cp:revision>
  <dcterms:created xsi:type="dcterms:W3CDTF">2012-10-09T09:58:41Z</dcterms:created>
  <dcterms:modified xsi:type="dcterms:W3CDTF">2015-02-12T13:22:07Z</dcterms:modified>
</cp:coreProperties>
</file>