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2"/>
  </p:notesMasterIdLst>
  <p:handoutMasterIdLst>
    <p:handoutMasterId r:id="rId33"/>
  </p:handoutMasterIdLst>
  <p:sldIdLst>
    <p:sldId id="287" r:id="rId2"/>
    <p:sldId id="342" r:id="rId3"/>
    <p:sldId id="388" r:id="rId4"/>
    <p:sldId id="369" r:id="rId5"/>
    <p:sldId id="362" r:id="rId6"/>
    <p:sldId id="368" r:id="rId7"/>
    <p:sldId id="393" r:id="rId8"/>
    <p:sldId id="340" r:id="rId9"/>
    <p:sldId id="395" r:id="rId10"/>
    <p:sldId id="396" r:id="rId11"/>
    <p:sldId id="397" r:id="rId12"/>
    <p:sldId id="398" r:id="rId13"/>
    <p:sldId id="391" r:id="rId14"/>
    <p:sldId id="382" r:id="rId15"/>
    <p:sldId id="387" r:id="rId16"/>
    <p:sldId id="399" r:id="rId17"/>
    <p:sldId id="351" r:id="rId18"/>
    <p:sldId id="344" r:id="rId19"/>
    <p:sldId id="386" r:id="rId20"/>
    <p:sldId id="353" r:id="rId21"/>
    <p:sldId id="400" r:id="rId22"/>
    <p:sldId id="350" r:id="rId23"/>
    <p:sldId id="347" r:id="rId24"/>
    <p:sldId id="360" r:id="rId25"/>
    <p:sldId id="394" r:id="rId26"/>
    <p:sldId id="383" r:id="rId27"/>
    <p:sldId id="401" r:id="rId28"/>
    <p:sldId id="403" r:id="rId29"/>
    <p:sldId id="404" r:id="rId30"/>
    <p:sldId id="306" r:id="rId31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3082"/>
        </a:solidFill>
        <a:latin typeface="Verdana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3082"/>
        </a:solidFill>
        <a:latin typeface="Verdana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3082"/>
        </a:solidFill>
        <a:latin typeface="Verdana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3082"/>
        </a:solidFill>
        <a:latin typeface="Verdana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3082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rgbClr val="003082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rgbClr val="003082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rgbClr val="003082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rgbClr val="003082"/>
        </a:solidFill>
        <a:latin typeface="Verdana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3851D"/>
    <a:srgbClr val="A3B4D2"/>
    <a:srgbClr val="003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34" autoAdjust="0"/>
  </p:normalViewPr>
  <p:slideViewPr>
    <p:cSldViewPr>
      <p:cViewPr>
        <p:scale>
          <a:sx n="60" d="100"/>
          <a:sy n="60" d="100"/>
        </p:scale>
        <p:origin x="-1344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5" tIns="45747" rIns="91495" bIns="4574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Digital Marketing Masterclass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5" tIns="45747" rIns="91495" bIns="4574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Conscious Solutions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5" tIns="45747" rIns="91495" bIns="45747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October 2012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5" tIns="45747" rIns="91495" bIns="4574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DC85F85-5B1C-47B0-997F-77DC4620AE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519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5" tIns="45747" rIns="91495" bIns="4574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5" tIns="45747" rIns="91495" bIns="4574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5" tIns="45747" rIns="91495" bIns="457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5" tIns="45747" rIns="91495" bIns="45747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5" tIns="45747" rIns="91495" bIns="4574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45CBD27-BC33-4481-A880-A7E740BCE2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8943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CFC966D-696D-4DB5-B897-852C69CD569E}" type="slidenum">
              <a:rPr lang="en-GB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GB" alt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4112" cy="372268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600" smtClean="0">
                <a:latin typeface="Arial" pitchFamily="34" charset="0"/>
              </a:rPr>
              <a:t>If there was one thing I could tell you today about Social Media what would it be ? </a:t>
            </a:r>
          </a:p>
          <a:p>
            <a:pPr eaLnBrk="1" hangingPunct="1"/>
            <a:r>
              <a:rPr lang="en-US" altLang="en-US" sz="1600" smtClean="0">
                <a:latin typeface="Arial" pitchFamily="34" charset="0"/>
              </a:rPr>
              <a:t>(Write this up on a white board)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>
                <a:latin typeface="Arial" pitchFamily="34" charset="0"/>
              </a:rPr>
              <a:t>The more you pay the more information you can see and use</a:t>
            </a:r>
          </a:p>
          <a:p>
            <a:r>
              <a:rPr lang="en-GB" altLang="en-US" smtClean="0">
                <a:latin typeface="Arial" pitchFamily="34" charset="0"/>
              </a:rPr>
              <a:t>If you are new to LinkedIn, use the free version until you are ready to explore the paid for versions</a:t>
            </a:r>
          </a:p>
          <a:p>
            <a:r>
              <a:rPr lang="en-GB" altLang="en-US" smtClean="0">
                <a:latin typeface="Arial" pitchFamily="34" charset="0"/>
              </a:rPr>
              <a:t>You can cancel at any time but it is non-refundable</a:t>
            </a:r>
          </a:p>
          <a:p>
            <a:endParaRPr lang="en-GB" altLang="en-US" smtClean="0">
              <a:latin typeface="Arial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3FFA41A-2A05-4DF8-B3CA-B612C7B39769}" type="slidenum">
              <a:rPr lang="en-GB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>
                <a:latin typeface="Arial" pitchFamily="34" charset="0"/>
              </a:rPr>
              <a:t>The search feature is very powerful, even the free version</a:t>
            </a:r>
          </a:p>
          <a:p>
            <a:r>
              <a:rPr lang="en-GB" altLang="en-US" smtClean="0">
                <a:latin typeface="Arial" pitchFamily="34" charset="0"/>
              </a:rPr>
              <a:t>You can search people, companies, groups, universities and articles</a:t>
            </a:r>
          </a:p>
          <a:p>
            <a:r>
              <a:rPr lang="en-GB" altLang="en-US" smtClean="0">
                <a:latin typeface="Arial" pitchFamily="34" charset="0"/>
              </a:rPr>
              <a:t>Research a prospect or even a future employee. That’s how David found me!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8518D88-8038-4C0B-9925-77CA3FDB2D6E}" type="slidenum">
              <a:rPr lang="en-GB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>
                <a:latin typeface="Arial" pitchFamily="34" charset="0"/>
              </a:rPr>
              <a:t>Google Analytics page result (This is of the Conscious Site)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FFFA84A-AA86-406A-A3F9-6CB8694A9FA9}" type="slidenum">
              <a:rPr lang="en-GB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>
                <a:latin typeface="Arial" pitchFamily="34" charset="0"/>
              </a:rPr>
              <a:t>Impressions = How many times it has appeared on LinkedIn</a:t>
            </a:r>
          </a:p>
          <a:p>
            <a:r>
              <a:rPr lang="en-GB" altLang="en-US" smtClean="0">
                <a:latin typeface="Arial" pitchFamily="34" charset="0"/>
              </a:rPr>
              <a:t>CTR = Click Through Rate </a:t>
            </a:r>
          </a:p>
          <a:p>
            <a:r>
              <a:rPr lang="en-GB" altLang="en-US" smtClean="0">
                <a:latin typeface="Arial" pitchFamily="34" charset="0"/>
              </a:rPr>
              <a:t>CPC = Cost per click </a:t>
            </a:r>
          </a:p>
          <a:p>
            <a:r>
              <a:rPr lang="en-GB" altLang="en-US" smtClean="0">
                <a:latin typeface="Arial" pitchFamily="34" charset="0"/>
              </a:rPr>
              <a:t>We recommend 1 month minimum if you are to run a campaign, this would be as much as your budget would allow. Example £10 per day for a typical medium sized firm.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58D4457-BC16-4114-808C-1D5D8D58160E}" type="slidenum">
              <a:rPr lang="en-GB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>
                <a:latin typeface="Arial" pitchFamily="34" charset="0"/>
              </a:rPr>
              <a:t>Go through the Endorsements, skils and profile page on your Linked In profile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EE6D69E-018C-4F22-BDE1-389B07D6CA64}" type="slidenum">
              <a:rPr lang="en-GB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>
                <a:latin typeface="Arial" pitchFamily="34" charset="0"/>
              </a:rPr>
              <a:t>Do’s </a:t>
            </a:r>
          </a:p>
          <a:p>
            <a:r>
              <a:rPr lang="en-GB" altLang="en-US" smtClean="0">
                <a:latin typeface="Arial" pitchFamily="34" charset="0"/>
              </a:rPr>
              <a:t>Contribute, give your opinion this sparks up further relationships</a:t>
            </a:r>
          </a:p>
          <a:p>
            <a:r>
              <a:rPr lang="en-GB" altLang="en-US" smtClean="0">
                <a:latin typeface="Arial" pitchFamily="34" charset="0"/>
              </a:rPr>
              <a:t>Listen to what is be said in groups, and the river of news</a:t>
            </a:r>
          </a:p>
          <a:p>
            <a:r>
              <a:rPr lang="en-GB" altLang="en-US" smtClean="0">
                <a:latin typeface="Arial" pitchFamily="34" charset="0"/>
              </a:rPr>
              <a:t>Engage with your connections</a:t>
            </a:r>
          </a:p>
          <a:p>
            <a:r>
              <a:rPr lang="en-GB" altLang="en-US" smtClean="0">
                <a:latin typeface="Arial" pitchFamily="34" charset="0"/>
              </a:rPr>
              <a:t>Use it regularly, get the app it helps. Make some time for LinkedIn even 5 minutes is better than nothing!</a:t>
            </a:r>
          </a:p>
          <a:p>
            <a:endParaRPr lang="en-GB" altLang="en-US" smtClean="0">
              <a:latin typeface="Arial" pitchFamily="34" charset="0"/>
            </a:endParaRPr>
          </a:p>
          <a:p>
            <a:r>
              <a:rPr lang="en-GB" altLang="en-US" smtClean="0">
                <a:latin typeface="Arial" pitchFamily="34" charset="0"/>
              </a:rPr>
              <a:t>Don'ts</a:t>
            </a:r>
          </a:p>
          <a:p>
            <a:r>
              <a:rPr lang="en-GB" altLang="en-US" smtClean="0">
                <a:latin typeface="Arial" pitchFamily="34" charset="0"/>
              </a:rPr>
              <a:t>Ask for references' – give to receive, never ask</a:t>
            </a:r>
          </a:p>
          <a:p>
            <a:r>
              <a:rPr lang="en-GB" altLang="en-US" smtClean="0">
                <a:latin typeface="Arial" pitchFamily="34" charset="0"/>
              </a:rPr>
              <a:t>Abuse a group or join a group and not contribute</a:t>
            </a:r>
          </a:p>
          <a:p>
            <a:r>
              <a:rPr lang="en-GB" altLang="en-US" smtClean="0">
                <a:latin typeface="Arial" pitchFamily="34" charset="0"/>
              </a:rPr>
              <a:t>Leave your profile to turn into a “digital” graveyard</a:t>
            </a:r>
          </a:p>
          <a:p>
            <a:r>
              <a:rPr lang="en-GB" altLang="en-US" smtClean="0">
                <a:latin typeface="Arial" pitchFamily="34" charset="0"/>
              </a:rPr>
              <a:t>Ask someone to connect with you and use the “friend” button. Are they really a friend ? Understand the relationship first</a:t>
            </a:r>
          </a:p>
          <a:p>
            <a:endParaRPr lang="en-GB" altLang="en-US" smtClean="0">
              <a:latin typeface="Arial" pitchFamily="34" charset="0"/>
            </a:endParaRPr>
          </a:p>
          <a:p>
            <a:endParaRPr lang="en-GB" altLang="en-US" smtClean="0">
              <a:latin typeface="Arial" pitchFamily="34" charset="0"/>
            </a:endParaRPr>
          </a:p>
          <a:p>
            <a:endParaRPr lang="en-GB" altLang="en-US" smtClean="0">
              <a:latin typeface="Arial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039721A-D1A1-4DA9-AB1E-68A04C89F5C9}" type="slidenum">
              <a:rPr lang="en-GB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Tell the story from last week of Snibor posting a message re. CRM software, me going to see them, then meeting a consultant in a coffee bar who is now the Biz Dev Dir for a large target client of ours.</a:t>
            </a:r>
          </a:p>
          <a:p>
            <a:r>
              <a:rPr lang="en-US" altLang="en-US" smtClean="0">
                <a:latin typeface="Arial" pitchFamily="34" charset="0"/>
              </a:rPr>
              <a:t>Story of us getting 12 downloads of our social media booklet as the link showed up in a LinkedIn Group wrap-up email.</a:t>
            </a:r>
          </a:p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36F31C0-69FF-466C-9754-A5655DDC17EF}" type="slidenum">
              <a:rPr lang="en-GB" altLang="en-US" smtClean="0"/>
              <a:pPr eaLnBrk="1" hangingPunct="1">
                <a:spcBef>
                  <a:spcPct val="0"/>
                </a:spcBef>
              </a:pPr>
              <a:t>17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en-US" altLang="en-US" smtClean="0">
                <a:latin typeface="Arial" pitchFamily="34" charset="0"/>
              </a:rPr>
              <a:t>I followed one law firm who tweeted 50 times in the first day!!! Not good</a:t>
            </a:r>
          </a:p>
          <a:p>
            <a:pPr marL="171450" indent="-171450">
              <a:buFontTx/>
              <a:buChar char="-"/>
            </a:pPr>
            <a:r>
              <a:rPr lang="en-US" altLang="en-US" smtClean="0">
                <a:latin typeface="Arial" pitchFamily="34" charset="0"/>
              </a:rPr>
              <a:t>Example firms Trethowans  - https://twitter.com/trethowansllp</a:t>
            </a:r>
          </a:p>
          <a:p>
            <a:pPr marL="171450" indent="-171450">
              <a:buFontTx/>
              <a:buChar char="-"/>
            </a:pPr>
            <a:r>
              <a:rPr lang="en-US" altLang="en-US" smtClean="0">
                <a:latin typeface="Arial" pitchFamily="34" charset="0"/>
              </a:rPr>
              <a:t>Frettens https://twitter.com/frettens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4CD17AE-F527-4F42-A1BE-206F4140B29D}" type="slidenum">
              <a:rPr lang="en-GB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>
                <a:latin typeface="Arial" pitchFamily="34" charset="0"/>
              </a:rPr>
              <a:t>Example site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4B5F0D6-23E2-484E-B079-A9E7C98D453F}" type="slidenum">
              <a:rPr lang="en-GB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>
                <a:latin typeface="Arial" pitchFamily="34" charset="0"/>
              </a:rPr>
              <a:t>No ones is bigger than Stephen Fry 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D7D229E-02AA-4462-A0ED-BC6631901BDC}" type="slidenum">
              <a:rPr lang="en-GB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>
                <a:latin typeface="Arial" pitchFamily="34" charset="0"/>
              </a:rPr>
              <a:t>Who uses social media ? </a:t>
            </a:r>
          </a:p>
          <a:p>
            <a:r>
              <a:rPr lang="en-GB" altLang="en-US" smtClean="0">
                <a:latin typeface="Arial" pitchFamily="34" charset="0"/>
              </a:rPr>
              <a:t>Who has a LinkedIn or FaceBook Account ? </a:t>
            </a:r>
          </a:p>
          <a:p>
            <a:r>
              <a:rPr lang="en-GB" altLang="en-US" smtClean="0">
                <a:latin typeface="Arial" pitchFamily="34" charset="0"/>
              </a:rPr>
              <a:t>For LinkedIn keep your hands up if you have 100 connections. 200? , 300? Keep going until no one has their hand up or they are near 500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67B64B1-8F0A-4A06-9AD7-DF57DBBD878F}" type="slidenum">
              <a:rPr lang="en-GB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>
                <a:latin typeface="Arial" pitchFamily="34" charset="0"/>
              </a:rPr>
              <a:t>Give your Tweets some superpowers with Promoted Tweets</a:t>
            </a:r>
          </a:p>
          <a:p>
            <a:endParaRPr lang="en-GB" altLang="en-US" smtClean="0">
              <a:latin typeface="Arial" pitchFamily="34" charset="0"/>
            </a:endParaRPr>
          </a:p>
          <a:p>
            <a:r>
              <a:rPr lang="en-GB" altLang="en-US" smtClean="0">
                <a:latin typeface="Arial" pitchFamily="34" charset="0"/>
              </a:rPr>
              <a:t>Target:</a:t>
            </a:r>
          </a:p>
          <a:p>
            <a:r>
              <a:rPr lang="en-GB" altLang="en-US" smtClean="0">
                <a:latin typeface="Arial" pitchFamily="34" charset="0"/>
              </a:rPr>
              <a:t>Keywords</a:t>
            </a:r>
          </a:p>
          <a:p>
            <a:r>
              <a:rPr lang="en-GB" altLang="en-US" smtClean="0">
                <a:latin typeface="Arial" pitchFamily="34" charset="0"/>
              </a:rPr>
              <a:t>Interests</a:t>
            </a:r>
          </a:p>
          <a:p>
            <a:r>
              <a:rPr lang="en-GB" altLang="en-US" smtClean="0">
                <a:latin typeface="Arial" pitchFamily="34" charset="0"/>
              </a:rPr>
              <a:t>Gender</a:t>
            </a:r>
          </a:p>
          <a:p>
            <a:r>
              <a:rPr lang="en-GB" altLang="en-US" smtClean="0">
                <a:latin typeface="Arial" pitchFamily="34" charset="0"/>
              </a:rPr>
              <a:t>Geography</a:t>
            </a:r>
          </a:p>
          <a:p>
            <a:r>
              <a:rPr lang="en-GB" altLang="en-US" smtClean="0">
                <a:latin typeface="Arial" pitchFamily="34" charset="0"/>
              </a:rPr>
              <a:t>Similarity to existing followers</a:t>
            </a:r>
          </a:p>
          <a:p>
            <a:r>
              <a:rPr lang="en-GB" altLang="en-US" smtClean="0">
                <a:latin typeface="Arial" pitchFamily="34" charset="0"/>
              </a:rPr>
              <a:t>Even by device</a:t>
            </a:r>
          </a:p>
          <a:p>
            <a:endParaRPr lang="en-GB" altLang="en-US" smtClean="0">
              <a:latin typeface="Arial" pitchFamily="34" charset="0"/>
            </a:endParaRPr>
          </a:p>
          <a:p>
            <a:r>
              <a:rPr lang="en-GB" altLang="en-US" smtClean="0">
                <a:latin typeface="Arial" pitchFamily="34" charset="0"/>
              </a:rPr>
              <a:t>You are only charged for engagement, that could be following your promoted account, retweet, click or favourite the account.</a:t>
            </a:r>
          </a:p>
          <a:p>
            <a:r>
              <a:rPr lang="en-GB" altLang="en-US" smtClean="0">
                <a:latin typeface="Arial" pitchFamily="34" charset="0"/>
              </a:rPr>
              <a:t>Set a daily budget – know exactly how much you are spending, you can change it up or down as much as you want.</a:t>
            </a:r>
          </a:p>
          <a:p>
            <a:endParaRPr lang="en-GB" altLang="en-US" smtClean="0">
              <a:latin typeface="Arial" pitchFamily="34" charset="0"/>
            </a:endParaRPr>
          </a:p>
          <a:p>
            <a:r>
              <a:rPr lang="en-GB" altLang="en-US" smtClean="0">
                <a:latin typeface="Arial" pitchFamily="34" charset="0"/>
              </a:rPr>
              <a:t>View performance in REAL time understanding your ROI</a:t>
            </a:r>
          </a:p>
          <a:p>
            <a:endParaRPr lang="en-GB" altLang="en-US" smtClean="0">
              <a:latin typeface="Arial" pitchFamily="34" charset="0"/>
            </a:endParaRPr>
          </a:p>
          <a:p>
            <a:endParaRPr lang="en-GB" altLang="en-US" smtClean="0">
              <a:latin typeface="Arial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F94395B-6ED8-4465-A5B9-9B9F71B97513}" type="slidenum">
              <a:rPr lang="en-GB" altLang="en-US" smtClean="0"/>
              <a:pPr eaLnBrk="1" hangingPunct="1">
                <a:spcBef>
                  <a:spcPct val="0"/>
                </a:spcBef>
              </a:pPr>
              <a:t>21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>
                <a:latin typeface="Arial" pitchFamily="34" charset="0"/>
              </a:rPr>
              <a:t>Explain how we use Hoot Suite by Dave to tweet / update our LinkedIn profile on behalf of the company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6B071FC-7C16-45DC-9E99-BBE3EBEA52BA}" type="slidenum">
              <a:rPr lang="en-GB" altLang="en-US" smtClean="0"/>
              <a:pPr eaLnBrk="1" hangingPunct="1">
                <a:spcBef>
                  <a:spcPct val="0"/>
                </a:spcBef>
              </a:pPr>
              <a:t>22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GB" altLang="en-US" dirty="0" smtClean="0"/>
              <a:t>Not just for kids, Canter Levin Berg (get an example of their page up) </a:t>
            </a:r>
          </a:p>
          <a:p>
            <a:pPr>
              <a:defRPr/>
            </a:pPr>
            <a:r>
              <a:rPr lang="en-GB" altLang="en-US" dirty="0" smtClean="0"/>
              <a:t>You can engage with the consumer on a deeper level than LinkedIn</a:t>
            </a:r>
          </a:p>
          <a:p>
            <a:pPr>
              <a:defRPr/>
            </a:pPr>
            <a:r>
              <a:rPr lang="en-GB" altLang="en-US" dirty="0" smtClean="0"/>
              <a:t>Is Facebook for your business ? Typically its for Private Client / Legal Aid / Personal Injury firms</a:t>
            </a:r>
          </a:p>
          <a:p>
            <a:pPr eaLnBrk="1" hangingPunct="1">
              <a:defRPr/>
            </a:pPr>
            <a:endParaRPr lang="en-GB" altLang="en-US" dirty="0" smtClean="0"/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dirty="0" smtClean="0"/>
              <a:t>Not just for </a:t>
            </a:r>
            <a:r>
              <a:rPr lang="ja-JP" altLang="en-GB" dirty="0" smtClean="0"/>
              <a:t>“</a:t>
            </a:r>
            <a:r>
              <a:rPr lang="en-GB" altLang="ja-JP" dirty="0" smtClean="0"/>
              <a:t>the kids</a:t>
            </a:r>
            <a:r>
              <a:rPr lang="ja-JP" altLang="en-GB" dirty="0" smtClean="0"/>
              <a:t>”</a:t>
            </a:r>
            <a:endParaRPr lang="en-GB" altLang="ja-JP" dirty="0" smtClean="0"/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ja-JP" altLang="en-GB" dirty="0" smtClean="0"/>
              <a:t>“</a:t>
            </a:r>
            <a:r>
              <a:rPr lang="en-GB" altLang="ja-JP" dirty="0" smtClean="0"/>
              <a:t>Listen</a:t>
            </a:r>
            <a:r>
              <a:rPr lang="ja-JP" altLang="en-GB" dirty="0" smtClean="0"/>
              <a:t>”</a:t>
            </a:r>
            <a:r>
              <a:rPr lang="en-GB" altLang="ja-JP" dirty="0" smtClean="0"/>
              <a:t> first, what are others saying about you?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dirty="0" smtClean="0"/>
              <a:t>Who in your firm has a Facebook profile?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dirty="0" smtClean="0"/>
              <a:t>Engaging with the younger generation for recruitment</a:t>
            </a:r>
          </a:p>
          <a:p>
            <a:pPr>
              <a:defRPr/>
            </a:pPr>
            <a:endParaRPr lang="en-GB" altLang="en-US" dirty="0" smtClean="0"/>
          </a:p>
          <a:p>
            <a:pPr>
              <a:defRPr/>
            </a:pPr>
            <a:endParaRPr lang="en-GB" altLang="en-US" dirty="0" smtClean="0"/>
          </a:p>
          <a:p>
            <a:pPr>
              <a:defRPr/>
            </a:pPr>
            <a:r>
              <a:rPr lang="en-GB" altLang="en-US" dirty="0" smtClean="0"/>
              <a:t> 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E6D5B11-E161-46BE-AD3F-AEFAF7CDC5CC}" type="slidenum">
              <a:rPr lang="en-GB" altLang="en-US" smtClean="0"/>
              <a:pPr eaLnBrk="1" hangingPunct="1">
                <a:spcBef>
                  <a:spcPct val="0"/>
                </a:spcBef>
              </a:pPr>
              <a:t>23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>
                <a:latin typeface="Arial" pitchFamily="34" charset="0"/>
              </a:rPr>
              <a:t>Various competitions you could run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619A54E-E461-47D3-87EC-1946C6AB2EBF}" type="slidenum">
              <a:rPr lang="en-GB" altLang="en-US" smtClean="0"/>
              <a:pPr eaLnBrk="1" hangingPunct="1">
                <a:spcBef>
                  <a:spcPct val="0"/>
                </a:spcBef>
              </a:pPr>
              <a:t>25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>
                <a:latin typeface="Arial" pitchFamily="34" charset="0"/>
              </a:rPr>
              <a:t>Ask this question: </a:t>
            </a:r>
          </a:p>
          <a:p>
            <a:endParaRPr lang="en-GB" altLang="en-US" smtClean="0">
              <a:latin typeface="Arial" pitchFamily="34" charset="0"/>
            </a:endParaRPr>
          </a:p>
          <a:p>
            <a:r>
              <a:rPr lang="en-GB" altLang="en-US" smtClean="0">
                <a:latin typeface="Arial" pitchFamily="34" charset="0"/>
              </a:rPr>
              <a:t>A client ran a campaign with the following criteria: </a:t>
            </a:r>
          </a:p>
          <a:p>
            <a:endParaRPr lang="en-GB" altLang="en-US" smtClean="0">
              <a:latin typeface="Arial" pitchFamily="34" charset="0"/>
            </a:endParaRPr>
          </a:p>
          <a:p>
            <a:r>
              <a:rPr lang="en-GB" altLang="en-US" smtClean="0">
                <a:latin typeface="Arial" pitchFamily="34" charset="0"/>
              </a:rPr>
              <a:t>Male / Female</a:t>
            </a:r>
          </a:p>
          <a:p>
            <a:r>
              <a:rPr lang="en-GB" altLang="en-US" smtClean="0">
                <a:latin typeface="Arial" pitchFamily="34" charset="0"/>
              </a:rPr>
              <a:t>Over 35</a:t>
            </a:r>
          </a:p>
          <a:p>
            <a:r>
              <a:rPr lang="en-GB" altLang="en-US" smtClean="0">
                <a:latin typeface="Arial" pitchFamily="34" charset="0"/>
              </a:rPr>
              <a:t>Within 25 miles</a:t>
            </a:r>
          </a:p>
          <a:p>
            <a:r>
              <a:rPr lang="en-GB" altLang="en-US" smtClean="0">
                <a:latin typeface="Arial" pitchFamily="34" charset="0"/>
              </a:rPr>
              <a:t>One or others status was engaged for at least 6 months</a:t>
            </a:r>
          </a:p>
          <a:p>
            <a:endParaRPr lang="en-GB" altLang="en-US" smtClean="0">
              <a:latin typeface="Arial" pitchFamily="34" charset="0"/>
            </a:endParaRPr>
          </a:p>
          <a:p>
            <a:r>
              <a:rPr lang="en-GB" altLang="en-US" smtClean="0">
                <a:latin typeface="Arial" pitchFamily="34" charset="0"/>
              </a:rPr>
              <a:t>What was the advert for ? </a:t>
            </a:r>
          </a:p>
          <a:p>
            <a:r>
              <a:rPr lang="en-GB" altLang="en-US" smtClean="0">
                <a:latin typeface="Arial" pitchFamily="34" charset="0"/>
              </a:rPr>
              <a:t>Answer – Pre-nups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6781563-2A84-40A9-8852-E5E2F568CF2D}" type="slidenum">
              <a:rPr lang="en-GB" altLang="en-US" smtClean="0"/>
              <a:pPr eaLnBrk="1" hangingPunct="1">
                <a:spcBef>
                  <a:spcPct val="0"/>
                </a:spcBef>
              </a:pPr>
              <a:t>26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The key to social media is to be careful, </a:t>
            </a:r>
          </a:p>
          <a:p>
            <a:pPr>
              <a:defRPr/>
            </a:pPr>
            <a:endParaRPr lang="en-GB" dirty="0" smtClean="0"/>
          </a:p>
          <a:p>
            <a:pPr marL="228600" indent="-228600">
              <a:buFont typeface="+mj-lt"/>
              <a:buAutoNum type="arabicPeriod"/>
              <a:defRPr/>
            </a:pPr>
            <a:r>
              <a:rPr lang="en-GB" dirty="0" smtClean="0"/>
              <a:t>Get a social Media Policy in place so everyone in the firm understands what is expected of them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GB" dirty="0" smtClean="0"/>
              <a:t>Tools, there are some great tools out there that can help you monitor your social media output. </a:t>
            </a:r>
          </a:p>
          <a:p>
            <a:pPr>
              <a:buFont typeface="+mj-lt"/>
              <a:buNone/>
              <a:defRPr/>
            </a:pPr>
            <a:r>
              <a:rPr lang="en-GB" dirty="0" smtClean="0"/>
              <a:t>Some tools will allow you to monitor positive and negative keywords.</a:t>
            </a:r>
          </a:p>
          <a:p>
            <a:pPr>
              <a:buFont typeface="+mj-lt"/>
              <a:buNone/>
              <a:defRPr/>
            </a:pPr>
            <a:r>
              <a:rPr lang="en-GB" dirty="0" smtClean="0"/>
              <a:t>3. Have a process in place if something negative or positive happens. You need to be ready.</a:t>
            </a:r>
          </a:p>
          <a:p>
            <a:pPr>
              <a:buFont typeface="+mj-lt"/>
              <a:buNone/>
              <a:defRPr/>
            </a:pPr>
            <a:r>
              <a:rPr lang="en-GB" dirty="0" smtClean="0"/>
              <a:t>4. Timing is everything the sooner you respond to a negative or positive comment the better the response from the individual</a:t>
            </a:r>
          </a:p>
          <a:p>
            <a:pPr>
              <a:buFont typeface="+mj-lt"/>
              <a:buNone/>
              <a:defRPr/>
            </a:pPr>
            <a:r>
              <a:rPr lang="en-GB" dirty="0" smtClean="0"/>
              <a:t>5. Never argue online, you will lose. Instead acknowledge the issue, take the issue offline, re-post a positive outcome if there is one.</a:t>
            </a:r>
          </a:p>
          <a:p>
            <a:pPr>
              <a:buFont typeface="+mj-lt"/>
              <a:buNone/>
              <a:defRPr/>
            </a:pPr>
            <a:endParaRPr lang="en-GB" dirty="0" smtClean="0"/>
          </a:p>
          <a:p>
            <a:pPr>
              <a:buFont typeface="+mj-lt"/>
              <a:buNone/>
              <a:defRPr/>
            </a:pPr>
            <a:endParaRPr lang="en-GB" dirty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B04F741-EE53-46B8-A456-FF71314998A8}" type="slidenum">
              <a:rPr lang="en-GB" altLang="en-US" smtClean="0"/>
              <a:pPr eaLnBrk="1" hangingPunct="1">
                <a:spcBef>
                  <a:spcPct val="0"/>
                </a:spcBef>
              </a:pPr>
              <a:t>27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The key to social media is to be careful, </a:t>
            </a:r>
          </a:p>
          <a:p>
            <a:pPr>
              <a:defRPr/>
            </a:pPr>
            <a:endParaRPr lang="en-GB" dirty="0" smtClean="0"/>
          </a:p>
          <a:p>
            <a:pPr marL="228600" indent="-228600">
              <a:buFont typeface="+mj-lt"/>
              <a:buAutoNum type="arabicPeriod"/>
              <a:defRPr/>
            </a:pPr>
            <a:r>
              <a:rPr lang="en-GB" dirty="0" smtClean="0"/>
              <a:t>Get a social Media Policy in place so everyone in the firm understands what is expected of them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GB" dirty="0" smtClean="0"/>
              <a:t>Tools, there are some great tools out there that can help you monitor your social media output. </a:t>
            </a:r>
          </a:p>
          <a:p>
            <a:pPr>
              <a:buFont typeface="+mj-lt"/>
              <a:buNone/>
              <a:defRPr/>
            </a:pPr>
            <a:r>
              <a:rPr lang="en-GB" dirty="0" smtClean="0"/>
              <a:t>Some tools will allow you to monitor positive and negative keywords.</a:t>
            </a:r>
          </a:p>
          <a:p>
            <a:pPr>
              <a:buFont typeface="+mj-lt"/>
              <a:buNone/>
              <a:defRPr/>
            </a:pPr>
            <a:r>
              <a:rPr lang="en-GB" dirty="0" smtClean="0"/>
              <a:t>3. Have a process in place if something negative or positive happens. You need to be ready.</a:t>
            </a:r>
          </a:p>
          <a:p>
            <a:pPr>
              <a:buFont typeface="+mj-lt"/>
              <a:buNone/>
              <a:defRPr/>
            </a:pPr>
            <a:r>
              <a:rPr lang="en-GB" dirty="0" smtClean="0"/>
              <a:t>4. Timing is everything the sooner you respond to a negative or positive comment the better the response from the individual</a:t>
            </a:r>
          </a:p>
          <a:p>
            <a:pPr>
              <a:buFont typeface="+mj-lt"/>
              <a:buNone/>
              <a:defRPr/>
            </a:pPr>
            <a:r>
              <a:rPr lang="en-GB" dirty="0" smtClean="0"/>
              <a:t>5. Never argue online, you will lose. Instead acknowledge the issue, take the issue offline, re-post a positive outcome if there is one.</a:t>
            </a:r>
          </a:p>
          <a:p>
            <a:pPr>
              <a:buFont typeface="+mj-lt"/>
              <a:buNone/>
              <a:defRPr/>
            </a:pPr>
            <a:endParaRPr lang="en-GB" dirty="0" smtClean="0"/>
          </a:p>
          <a:p>
            <a:pPr>
              <a:buFont typeface="+mj-lt"/>
              <a:buNone/>
              <a:defRPr/>
            </a:pPr>
            <a:endParaRPr lang="en-GB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1278091-BC7F-497B-B920-C198492EE91E}" type="slidenum">
              <a:rPr lang="en-GB" altLang="en-US" smtClean="0"/>
              <a:pPr eaLnBrk="1" hangingPunct="1">
                <a:spcBef>
                  <a:spcPct val="0"/>
                </a:spcBef>
              </a:pPr>
              <a:t>28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7B8AD0B-3679-46B5-8729-6C629CD37207}" type="slidenum">
              <a:rPr lang="en-GB" altLang="en-US" smtClean="0"/>
              <a:pPr eaLnBrk="1" hangingPunct="1">
                <a:spcBef>
                  <a:spcPct val="0"/>
                </a:spcBef>
              </a:pPr>
              <a:t>30</a:t>
            </a:fld>
            <a:endParaRPr lang="en-GB" alt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</a:rPr>
              <a:t>Overall Social Media is not a silver bullet, it is another medium to reach out to your audience and spread your brand</a:t>
            </a:r>
          </a:p>
          <a:p>
            <a:pPr eaLnBrk="1" hangingPunct="1"/>
            <a:r>
              <a:rPr lang="en-US" altLang="en-US" smtClean="0">
                <a:latin typeface="Arial" pitchFamily="34" charset="0"/>
              </a:rPr>
              <a:t>Not done correctly it can waste a lot of time, money and harm a reputation</a:t>
            </a:r>
          </a:p>
          <a:p>
            <a:pPr eaLnBrk="1" hangingPunct="1"/>
            <a:r>
              <a:rPr lang="en-US" altLang="en-US" smtClean="0">
                <a:latin typeface="Arial" pitchFamily="34" charset="0"/>
              </a:rPr>
              <a:t>But done well and you increase your revenue, brand awareness and stay ahead of the competition.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>
                <a:latin typeface="Arial" pitchFamily="34" charset="0"/>
              </a:rPr>
              <a:t>Where do you think you are on this scale ? </a:t>
            </a:r>
          </a:p>
          <a:p>
            <a:r>
              <a:rPr lang="en-GB" altLang="en-US" smtClean="0">
                <a:latin typeface="Arial" pitchFamily="34" charset="0"/>
              </a:rPr>
              <a:t>Most Law firms are “Crawling”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DEC8FA8-F789-4C2F-ACF8-34A20E4A9B55}" type="slidenum">
              <a:rPr lang="en-GB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>
                <a:latin typeface="Arial" pitchFamily="34" charset="0"/>
              </a:rPr>
              <a:t>£27,278 – What 6KBW made from the introduction of 1 tips booklet download</a:t>
            </a:r>
          </a:p>
          <a:p>
            <a:r>
              <a:rPr lang="en-GB" altLang="en-US" smtClean="0">
                <a:latin typeface="Arial" pitchFamily="34" charset="0"/>
              </a:rPr>
              <a:t>£20,896 – What David (My boss) quoted for on a project from an old employee through LinkedIn</a:t>
            </a:r>
          </a:p>
          <a:p>
            <a:r>
              <a:rPr lang="en-GB" altLang="en-US" smtClean="0">
                <a:latin typeface="Arial" pitchFamily="34" charset="0"/>
              </a:rPr>
              <a:t>£100,000 – What Higgs &amp; Sons made from a single case as a result of connecting through LinkedIn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0F6A98D-8D0A-410D-ABD9-4CAEA436EF37}" type="slidenum">
              <a:rPr lang="en-GB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>
                <a:latin typeface="Arial" pitchFamily="34" charset="0"/>
              </a:rPr>
              <a:t>Social Media Revolution (get the link up and show it) https://www.youtube.com/watch?v=0eUeL3n7fDs</a:t>
            </a:r>
          </a:p>
          <a:p>
            <a:r>
              <a:rPr lang="en-GB" altLang="en-US" smtClean="0">
                <a:latin typeface="Arial" pitchFamily="34" charset="0"/>
              </a:rPr>
              <a:t>Talk about the speed of change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5E8FFB5-F059-4A56-B158-C42C1BFAC48B}" type="slidenum">
              <a:rPr lang="en-GB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>
                <a:latin typeface="Arial" pitchFamily="34" charset="0"/>
              </a:rPr>
              <a:t>Connect- Most law firms are here </a:t>
            </a:r>
          </a:p>
          <a:p>
            <a:r>
              <a:rPr lang="en-GB" altLang="en-US" smtClean="0">
                <a:latin typeface="Arial" pitchFamily="34" charset="0"/>
              </a:rPr>
              <a:t>Broadcast – Unengaged but may be too small or too big </a:t>
            </a:r>
          </a:p>
          <a:p>
            <a:r>
              <a:rPr lang="en-GB" altLang="en-US" smtClean="0">
                <a:latin typeface="Arial" pitchFamily="34" charset="0"/>
              </a:rPr>
              <a:t>Sharing – Engaged but not targeted</a:t>
            </a:r>
          </a:p>
          <a:p>
            <a:r>
              <a:rPr lang="en-GB" altLang="en-US" smtClean="0">
                <a:latin typeface="Arial" pitchFamily="34" charset="0"/>
              </a:rPr>
              <a:t>Converse – Engaged and targeted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87D825E-80FD-49D3-9098-E9614DFC3D4E}" type="slidenum">
              <a:rPr lang="en-GB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>
                <a:latin typeface="Arial" pitchFamily="34" charset="0"/>
              </a:rPr>
              <a:t>Its all about generating traffic to the website through social media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092F243-9DF4-4FC3-BE2C-1598DFB273C8}" type="slidenum">
              <a:rPr lang="en-GB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 – Listen – Talk – Engage – These are the core areas you need to concentrate on</a:t>
            </a:r>
          </a:p>
          <a:p>
            <a:r>
              <a:rPr lang="en-US" altLang="en-US" smtClean="0">
                <a:latin typeface="Arial" pitchFamily="34" charset="0"/>
              </a:rPr>
              <a:t>2- Word of Mouth is the end result, this is the end goal you need to get to.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D188DB7-DBCF-4915-B817-75D40DC048B6}" type="slidenum">
              <a:rPr lang="en-GB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>
                <a:latin typeface="Arial" pitchFamily="34" charset="0"/>
              </a:rPr>
              <a:t>Explain each of the icons: </a:t>
            </a:r>
          </a:p>
          <a:p>
            <a:r>
              <a:rPr lang="en-GB" altLang="en-US" smtClean="0">
                <a:latin typeface="Arial" pitchFamily="34" charset="0"/>
              </a:rPr>
              <a:t>Messages</a:t>
            </a:r>
          </a:p>
          <a:p>
            <a:r>
              <a:rPr lang="en-GB" altLang="en-US" smtClean="0">
                <a:latin typeface="Arial" pitchFamily="34" charset="0"/>
              </a:rPr>
              <a:t>Flag</a:t>
            </a:r>
          </a:p>
          <a:p>
            <a:r>
              <a:rPr lang="en-GB" altLang="en-US" smtClean="0">
                <a:latin typeface="Arial" pitchFamily="34" charset="0"/>
              </a:rPr>
              <a:t>Whos viewed your profile</a:t>
            </a:r>
          </a:p>
          <a:p>
            <a:r>
              <a:rPr lang="en-GB" altLang="en-US" smtClean="0">
                <a:latin typeface="Arial" pitchFamily="34" charset="0"/>
              </a:rPr>
              <a:t>How many connections</a:t>
            </a:r>
          </a:p>
          <a:p>
            <a:r>
              <a:rPr lang="en-GB" altLang="en-US" smtClean="0">
                <a:latin typeface="Arial" pitchFamily="34" charset="0"/>
              </a:rPr>
              <a:t>Status update, how you can share this with the public, or just your connections</a:t>
            </a:r>
          </a:p>
          <a:p>
            <a:r>
              <a:rPr lang="en-GB" altLang="en-US" smtClean="0">
                <a:latin typeface="Arial" pitchFamily="34" charset="0"/>
              </a:rPr>
              <a:t>Attach files into your update – use a PDF never a word doc. This is for security purposes</a:t>
            </a:r>
          </a:p>
          <a:p>
            <a:r>
              <a:rPr lang="en-GB" altLang="en-US" smtClean="0">
                <a:latin typeface="Arial" pitchFamily="34" charset="0"/>
              </a:rPr>
              <a:t>People are now using images to gain more attention on LinkedIn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A639267-A4E3-4964-819A-CFD1F41C5AC0}" type="slidenum">
              <a:rPr lang="en-GB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8DE0C-035C-48D9-9925-FA50BFA3B3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6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2C0B1-945B-4EF0-946D-8932C75764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35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1196975"/>
            <a:ext cx="1949450" cy="4929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1196975"/>
            <a:ext cx="5695950" cy="4929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F2AAA-69E0-4B70-8FB0-CA3591E9A9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57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196975"/>
            <a:ext cx="7797800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00113" y="2349500"/>
            <a:ext cx="7786687" cy="37766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6804B-0385-4A82-B823-70DD879FD0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580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00174"/>
            <a:ext cx="7572428" cy="44291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BA538-A37F-48D6-978E-8BBF9065FA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138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467C7-FA37-43A4-B120-6BAADCD354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867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2349500"/>
            <a:ext cx="381635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2349500"/>
            <a:ext cx="3817937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4E00A-C757-469D-B680-35E0E2E7CB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011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E4BE6-8949-450B-841A-AE28A02149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5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0F960-7256-4CAA-BCC0-0E8B3DD5A8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909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C963C-49CD-4430-A776-68EC359A05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904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984BE-C5E1-436C-9469-3445901EDC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895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AB559-380F-443A-AAA8-28D6FAA842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284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875" y="0"/>
            <a:ext cx="87137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268413"/>
            <a:ext cx="76073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0113" y="6245225"/>
            <a:ext cx="16906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123BC13-1C56-4BFD-8A3E-2832625066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1031" name="Straight Connector 6"/>
          <p:cNvCxnSpPr>
            <a:cxnSpLocks noChangeShapeType="1"/>
          </p:cNvCxnSpPr>
          <p:nvPr userDrawn="1"/>
        </p:nvCxnSpPr>
        <p:spPr bwMode="auto">
          <a:xfrm>
            <a:off x="0" y="692150"/>
            <a:ext cx="8532813" cy="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MS PGothic" pitchFamily="34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  <a:ea typeface="MS PGothic" pitchFamily="34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  <a:ea typeface="MS PGothic" pitchFamily="34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  <a:ea typeface="MS PGothic" pitchFamily="34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  <a:ea typeface="MS PGothic" pitchFamily="34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308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308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308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308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  <a:ea typeface="MS PGothic" pitchFamily="34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bg2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08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08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08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08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docid=XqVg6aiOmCAP4M&amp;tbnid=DXvEdPvoxkD1pM:&amp;ved=0CAUQjRw&amp;url=http%3A%2F%2Fwww.jaguarforums.com%2Fforum%2Foff-topic-6%2Fquestion-question-11471%2Fpage727%2F&amp;ei=scdwU63MGM7MPeypgPAK&amp;psig=AFQjCNG9GO38BIc5TrG_A43tWDatyrZIKw&amp;ust=1399986460302447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kedin.com/in/davidgilroybs8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hyperlink" Target="file:///\\localhost\Users\dgilroy\Desktop\Conscious\Marketing\Seminars\Digital%20Marketing%20Masterclass\Presentations\3.%20dmm_2012_seo.ppt#1. Search Engine Optimisatio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088" y="49213"/>
            <a:ext cx="8850312" cy="609600"/>
          </a:xfrm>
        </p:spPr>
        <p:txBody>
          <a:bodyPr/>
          <a:lstStyle/>
          <a:p>
            <a:pPr eaLnBrk="1" hangingPunct="1"/>
            <a:r>
              <a:rPr lang="en-GB" altLang="en-US" sz="3200" smtClean="0"/>
              <a:t>Social Media Marketing</a:t>
            </a:r>
            <a:endParaRPr lang="en-GB" altLang="en-US" sz="2400" smtClean="0"/>
          </a:p>
        </p:txBody>
      </p:sp>
      <p:pic>
        <p:nvPicPr>
          <p:cNvPr id="205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771525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34925"/>
            <a:ext cx="1390650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What does it all mean?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8" t="22829" r="58482"/>
          <a:stretch>
            <a:fillRect/>
          </a:stretch>
        </p:blipFill>
        <p:spPr bwMode="auto">
          <a:xfrm>
            <a:off x="971550" y="1125538"/>
            <a:ext cx="7272338" cy="514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268" name="Straight Arrow Connector 8"/>
          <p:cNvCxnSpPr>
            <a:cxnSpLocks noChangeShapeType="1"/>
          </p:cNvCxnSpPr>
          <p:nvPr/>
        </p:nvCxnSpPr>
        <p:spPr bwMode="auto">
          <a:xfrm>
            <a:off x="5364163" y="704850"/>
            <a:ext cx="1944687" cy="44767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9" name="Straight Arrow Connector 10"/>
          <p:cNvCxnSpPr>
            <a:cxnSpLocks noChangeShapeType="1"/>
          </p:cNvCxnSpPr>
          <p:nvPr/>
        </p:nvCxnSpPr>
        <p:spPr bwMode="auto">
          <a:xfrm flipH="1" flipV="1">
            <a:off x="7308850" y="4581525"/>
            <a:ext cx="1511300" cy="135096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0" name="Straight Arrow Connector 12"/>
          <p:cNvCxnSpPr>
            <a:cxnSpLocks noChangeShapeType="1"/>
          </p:cNvCxnSpPr>
          <p:nvPr/>
        </p:nvCxnSpPr>
        <p:spPr bwMode="auto">
          <a:xfrm flipV="1">
            <a:off x="323850" y="3933825"/>
            <a:ext cx="1584325" cy="109855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What's the difference ?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3" t="28609" r="63087"/>
          <a:stretch>
            <a:fillRect/>
          </a:stretch>
        </p:blipFill>
        <p:spPr bwMode="auto">
          <a:xfrm>
            <a:off x="1325563" y="908050"/>
            <a:ext cx="6408737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What can you find ?</a:t>
            </a:r>
          </a:p>
        </p:txBody>
      </p:sp>
      <p:pic>
        <p:nvPicPr>
          <p:cNvPr id="13315" name="Picture 5" descr="http://www.jaguarforums.com/forum/attachments/off-topic-6/59561d1382498458-question-question-48-where%2527s-wally-walker-books-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836613"/>
            <a:ext cx="7485062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Measureable Results</a:t>
            </a:r>
          </a:p>
        </p:txBody>
      </p:sp>
      <p:pic>
        <p:nvPicPr>
          <p:cNvPr id="1433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587500"/>
            <a:ext cx="8928100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LinkedIn advertising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14313" y="836613"/>
            <a:ext cx="6878637" cy="647700"/>
          </a:xfrm>
        </p:spPr>
        <p:txBody>
          <a:bodyPr/>
          <a:lstStyle/>
          <a:p>
            <a:r>
              <a:rPr lang="en-US" altLang="en-US" smtClean="0"/>
              <a:t>Company size, Industry, Geography</a:t>
            </a:r>
          </a:p>
          <a:p>
            <a:endParaRPr lang="en-US" altLang="en-US" smtClean="0"/>
          </a:p>
        </p:txBody>
      </p:sp>
      <p:pic>
        <p:nvPicPr>
          <p:cNvPr id="1536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341438"/>
            <a:ext cx="83978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LinkedIn looks Different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14313" y="908050"/>
            <a:ext cx="8534400" cy="2952750"/>
          </a:xfrm>
        </p:spPr>
        <p:txBody>
          <a:bodyPr/>
          <a:lstStyle/>
          <a:p>
            <a:pPr eaLnBrk="1" hangingPunct="1"/>
            <a:r>
              <a:rPr lang="en-GB" altLang="en-US" smtClean="0"/>
              <a:t>Endorse specific skills with one click</a:t>
            </a:r>
          </a:p>
          <a:p>
            <a:pPr eaLnBrk="1" hangingPunct="1"/>
            <a:r>
              <a:rPr lang="en-GB" altLang="en-US" smtClean="0"/>
              <a:t>Notifications have changed in your toolbar</a:t>
            </a:r>
          </a:p>
          <a:p>
            <a:pPr eaLnBrk="1" hangingPunct="1"/>
            <a:r>
              <a:rPr lang="en-GB" altLang="en-US" smtClean="0"/>
              <a:t>Company page updated allowing a new “banner”</a:t>
            </a:r>
          </a:p>
          <a:p>
            <a:pPr eaLnBrk="1" hangingPunct="1"/>
            <a:r>
              <a:rPr lang="en-GB" altLang="en-US" smtClean="0"/>
              <a:t>Follow thought-leaders e.g. Richard Branson &amp; apply to become one</a:t>
            </a:r>
          </a:p>
          <a:p>
            <a:pPr eaLnBrk="1" hangingPunct="1"/>
            <a:endParaRPr lang="en-GB" altLang="en-US" smtClean="0"/>
          </a:p>
        </p:txBody>
      </p:sp>
      <p:pic>
        <p:nvPicPr>
          <p:cNvPr id="1638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330575"/>
            <a:ext cx="3816350" cy="341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LinkedIn Do’s and Don'ts</a:t>
            </a:r>
          </a:p>
        </p:txBody>
      </p:sp>
      <p:pic>
        <p:nvPicPr>
          <p:cNvPr id="17411" name="Picture 2" descr="http://www.washingtonindependentreviewofbooks.com/images/made/aadc04afc622ccbb/DosDonts_297_1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2133600"/>
            <a:ext cx="6073775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LinkedIn Actions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14313" y="908050"/>
            <a:ext cx="8534400" cy="4429125"/>
          </a:xfrm>
        </p:spPr>
        <p:txBody>
          <a:bodyPr/>
          <a:lstStyle/>
          <a:p>
            <a:pPr eaLnBrk="1" hangingPunct="1"/>
            <a:r>
              <a:rPr lang="en-GB" altLang="en-US" smtClean="0"/>
              <a:t>Improve your Company profile</a:t>
            </a:r>
          </a:p>
          <a:p>
            <a:pPr eaLnBrk="1" hangingPunct="1"/>
            <a:r>
              <a:rPr lang="en-GB" altLang="en-US" smtClean="0"/>
              <a:t>Get more Fee Earner profiles added</a:t>
            </a:r>
          </a:p>
          <a:p>
            <a:pPr eaLnBrk="1" hangingPunct="1"/>
            <a:r>
              <a:rPr lang="en-GB" altLang="en-US" smtClean="0"/>
              <a:t>Build your connections</a:t>
            </a:r>
          </a:p>
          <a:p>
            <a:pPr eaLnBrk="1" hangingPunct="1"/>
            <a:r>
              <a:rPr lang="en-GB" altLang="en-US" smtClean="0"/>
              <a:t>A “button” on your staff profile won’t do it!</a:t>
            </a:r>
          </a:p>
          <a:p>
            <a:pPr eaLnBrk="1" hangingPunct="1"/>
            <a:r>
              <a:rPr lang="en-GB" altLang="en-US" smtClean="0"/>
              <a:t>P.S. Connect with me on </a:t>
            </a:r>
            <a:r>
              <a:rPr lang="en-GB" altLang="en-US" smtClean="0">
                <a:hlinkClick r:id="rId3"/>
              </a:rPr>
              <a:t>LinkedIn</a:t>
            </a:r>
            <a:endParaRPr lang="en-GB" altLang="en-US" smtClean="0"/>
          </a:p>
          <a:p>
            <a:pPr eaLnBrk="1" hangingPunct="1"/>
            <a:r>
              <a:rPr lang="en-GB" altLang="en-US" smtClean="0"/>
              <a:t>Do NOT ask for recommendations</a:t>
            </a:r>
          </a:p>
          <a:p>
            <a:pPr eaLnBrk="1" hangingPunct="1"/>
            <a:r>
              <a:rPr lang="en-GB" altLang="en-US" smtClean="0"/>
              <a:t>Research prospects before you meet</a:t>
            </a:r>
          </a:p>
          <a:p>
            <a:pPr eaLnBrk="1" hangingPunct="1"/>
            <a:r>
              <a:rPr lang="en-GB" altLang="en-US" smtClean="0"/>
              <a:t>Make some </a:t>
            </a:r>
            <a:r>
              <a:rPr lang="ja-JP" altLang="en-GB" smtClean="0"/>
              <a:t>“</a:t>
            </a:r>
            <a:r>
              <a:rPr lang="en-GB" altLang="ja-JP" smtClean="0"/>
              <a:t>LinkedIn</a:t>
            </a:r>
            <a:r>
              <a:rPr lang="ja-JP" altLang="en-GB" smtClean="0"/>
              <a:t>”</a:t>
            </a:r>
            <a:r>
              <a:rPr lang="en-GB" altLang="ja-JP" smtClean="0"/>
              <a:t> time each week</a:t>
            </a:r>
          </a:p>
          <a:p>
            <a:pPr eaLnBrk="1" hangingPunct="1"/>
            <a:r>
              <a:rPr lang="en-GB" altLang="en-US" smtClean="0"/>
              <a:t>Join some Groups.  Start one?</a:t>
            </a:r>
          </a:p>
        </p:txBody>
      </p:sp>
      <p:pic>
        <p:nvPicPr>
          <p:cNvPr id="18436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2667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Twitter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14313" y="908050"/>
            <a:ext cx="7858125" cy="442912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 smtClean="0"/>
              <a:t>What can you say in 140 characters?</a:t>
            </a:r>
          </a:p>
          <a:p>
            <a:pPr eaLnBrk="1" hangingPunct="1">
              <a:defRPr/>
            </a:pPr>
            <a:r>
              <a:rPr lang="en-GB" altLang="en-US" dirty="0" smtClean="0"/>
              <a:t>Try and post a tweet once per day</a:t>
            </a:r>
          </a:p>
          <a:p>
            <a:pPr eaLnBrk="1" hangingPunct="1">
              <a:defRPr/>
            </a:pPr>
            <a:r>
              <a:rPr lang="en-GB" altLang="en-US" dirty="0" smtClean="0"/>
              <a:t>Don</a:t>
            </a:r>
            <a:r>
              <a:rPr lang="ja-JP" altLang="en-GB" dirty="0" smtClean="0"/>
              <a:t>’</a:t>
            </a:r>
            <a:r>
              <a:rPr lang="en-GB" altLang="ja-JP" dirty="0" smtClean="0"/>
              <a:t>t post TOO often, you lose followers</a:t>
            </a:r>
          </a:p>
          <a:p>
            <a:pPr eaLnBrk="1" hangingPunct="1">
              <a:defRPr/>
            </a:pPr>
            <a:r>
              <a:rPr lang="en-GB" altLang="en-US" dirty="0" smtClean="0"/>
              <a:t>Design a background</a:t>
            </a:r>
          </a:p>
          <a:p>
            <a:pPr eaLnBrk="1" hangingPunct="1">
              <a:defRPr/>
            </a:pPr>
            <a:r>
              <a:rPr lang="en-GB" altLang="en-US" dirty="0" smtClean="0"/>
              <a:t>Sector specific Twitter accounts</a:t>
            </a: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dirty="0" smtClean="0"/>
              <a:t>Re-tweet to build relationships </a:t>
            </a:r>
          </a:p>
          <a:p>
            <a:pPr eaLnBrk="1" hangingPunct="1">
              <a:defRPr/>
            </a:pPr>
            <a:r>
              <a:rPr lang="en-US" altLang="en-US" dirty="0" smtClean="0"/>
              <a:t>Hootsuite – use to schedule Tweets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/>
          </a:p>
        </p:txBody>
      </p:sp>
      <p:pic>
        <p:nvPicPr>
          <p:cNvPr id="1946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15000"/>
            <a:ext cx="258921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Use your Twitter background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1" r="1785" b="6242"/>
          <a:stretch>
            <a:fillRect/>
          </a:stretch>
        </p:blipFill>
        <p:spPr bwMode="auto">
          <a:xfrm>
            <a:off x="107950" y="908050"/>
            <a:ext cx="8953500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Show of hands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6" name="Picture 4" descr="iStock_000009311809X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143000"/>
            <a:ext cx="746442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Mine’s bigger than yours!!</a:t>
            </a:r>
          </a:p>
        </p:txBody>
      </p:sp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5630863" y="6453188"/>
            <a:ext cx="32623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Last updated on 12 May 2014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23850" y="1476375"/>
          <a:ext cx="8496300" cy="4244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8562"/>
                <a:gridCol w="2554486"/>
                <a:gridCol w="2123252"/>
              </a:tblGrid>
              <a:tr h="366036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900" b="1" u="none" strike="noStrike" dirty="0">
                          <a:effectLst/>
                        </a:rPr>
                        <a:t>Name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45" marR="8845" marT="8846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900" b="1" u="none" strike="noStrike" dirty="0">
                          <a:effectLst/>
                        </a:rPr>
                        <a:t>Twitter Account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45" marR="8845" marT="8846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900" b="1" u="none" strike="noStrike" dirty="0">
                          <a:effectLst/>
                        </a:rPr>
                        <a:t>Followers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45" marR="8845" marT="8846" marB="0"/>
                </a:tc>
              </a:tr>
              <a:tr h="355579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900" u="none" strike="noStrike">
                          <a:effectLst/>
                        </a:rPr>
                        <a:t>Stephen Fry</a:t>
                      </a:r>
                      <a:endParaRPr lang="en-GB" sz="1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45" marR="8845" marT="8846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900" u="none" strike="noStrike">
                          <a:effectLst/>
                        </a:rPr>
                        <a:t>stephenfry</a:t>
                      </a:r>
                      <a:endParaRPr lang="en-GB" sz="1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45" marR="8845" marT="8846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900" u="none" strike="noStrike">
                          <a:effectLst/>
                        </a:rPr>
                        <a:t>6.8m</a:t>
                      </a:r>
                      <a:endParaRPr lang="en-GB" sz="1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45" marR="8845" marT="8846" marB="0"/>
                </a:tc>
              </a:tr>
              <a:tr h="355579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900" u="none" strike="noStrike">
                          <a:effectLst/>
                        </a:rPr>
                        <a:t>Silverman Sherliker</a:t>
                      </a:r>
                      <a:endParaRPr lang="en-GB" sz="1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45" marR="8845" marT="8846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900" u="none" strike="noStrike">
                          <a:effectLst/>
                        </a:rPr>
                        <a:t>London_Law_Firm</a:t>
                      </a:r>
                      <a:endParaRPr lang="en-GB" sz="1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45" marR="8845" marT="8846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900" u="none" strike="noStrike">
                          <a:effectLst/>
                        </a:rPr>
                        <a:t>18.8k</a:t>
                      </a:r>
                      <a:endParaRPr lang="en-GB" sz="1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45" marR="8845" marT="8846" marB="0"/>
                </a:tc>
              </a:tr>
              <a:tr h="355579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900" u="none" strike="noStrike">
                          <a:effectLst/>
                        </a:rPr>
                        <a:t>Grant Thornton</a:t>
                      </a:r>
                      <a:endParaRPr lang="en-GB" sz="1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45" marR="8845" marT="8846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900" u="none" strike="noStrike">
                          <a:effectLst/>
                        </a:rPr>
                        <a:t>GrantThorntonUK</a:t>
                      </a:r>
                      <a:endParaRPr lang="en-GB" sz="1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45" marR="8845" marT="8846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900" u="none" strike="noStrike">
                          <a:effectLst/>
                        </a:rPr>
                        <a:t>11.5k</a:t>
                      </a:r>
                      <a:endParaRPr lang="en-GB" sz="1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45" marR="8845" marT="8846" marB="0"/>
                </a:tc>
              </a:tr>
              <a:tr h="355579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900" u="none" strike="noStrike">
                          <a:effectLst/>
                        </a:rPr>
                        <a:t>Stephensons Solicitors LLP</a:t>
                      </a:r>
                      <a:endParaRPr lang="en-GB" sz="1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45" marR="8845" marT="8846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900" u="none" strike="noStrike">
                          <a:effectLst/>
                        </a:rPr>
                        <a:t>SolicitorsLLP</a:t>
                      </a:r>
                      <a:endParaRPr lang="en-GB" sz="1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45" marR="8845" marT="8846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900" u="none" strike="noStrike">
                          <a:effectLst/>
                        </a:rPr>
                        <a:t>5,161</a:t>
                      </a:r>
                      <a:endParaRPr lang="en-GB" sz="1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45" marR="8845" marT="8846" marB="0"/>
                </a:tc>
              </a:tr>
              <a:tr h="380321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900" u="none" strike="noStrike" dirty="0">
                          <a:effectLst/>
                        </a:rPr>
                        <a:t>Walker Smith Way Solicitors</a:t>
                      </a:r>
                      <a:endParaRPr lang="en-GB" sz="1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45" marR="8845" marT="8846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900" u="none" strike="noStrike">
                          <a:effectLst/>
                        </a:rPr>
                        <a:t>WalkerSmithWay</a:t>
                      </a:r>
                      <a:endParaRPr lang="en-GB" sz="1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45" marR="8845" marT="8846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900" u="none" strike="noStrike">
                          <a:effectLst/>
                        </a:rPr>
                        <a:t>3,856</a:t>
                      </a:r>
                      <a:endParaRPr lang="en-GB" sz="1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45" marR="8845" marT="8846" marB="0"/>
                </a:tc>
              </a:tr>
              <a:tr h="298409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900" u="none" strike="noStrike">
                          <a:effectLst/>
                        </a:rPr>
                        <a:t>Mogers</a:t>
                      </a:r>
                      <a:endParaRPr lang="en-GB" sz="1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45" marR="8845" marT="8846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900" u="none" strike="noStrike">
                          <a:effectLst/>
                        </a:rPr>
                        <a:t>MogersLaw</a:t>
                      </a:r>
                      <a:endParaRPr lang="en-GB" sz="1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45" marR="8845" marT="8846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900" u="none" strike="noStrike">
                          <a:effectLst/>
                        </a:rPr>
                        <a:t>3,166</a:t>
                      </a:r>
                      <a:endParaRPr lang="en-GB" sz="1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45" marR="8845" marT="8846" marB="0"/>
                </a:tc>
              </a:tr>
              <a:tr h="355579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900" u="none" strike="noStrike">
                          <a:effectLst/>
                        </a:rPr>
                        <a:t>Osborne Clarke</a:t>
                      </a:r>
                      <a:endParaRPr lang="en-GB" sz="1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45" marR="8845" marT="8846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900" u="none" strike="noStrike">
                          <a:effectLst/>
                        </a:rPr>
                        <a:t>OsborneClarke</a:t>
                      </a:r>
                      <a:endParaRPr lang="en-GB" sz="1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45" marR="8845" marT="884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900" u="none" strike="noStrike">
                          <a:effectLst/>
                        </a:rPr>
                        <a:t>1,963</a:t>
                      </a:r>
                      <a:endParaRPr lang="en-GB" sz="1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45" marR="8845" marT="8846" marB="0" anchor="b"/>
                </a:tc>
              </a:tr>
              <a:tr h="355579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900" u="none" strike="noStrike">
                          <a:effectLst/>
                        </a:rPr>
                        <a:t>Conscious Solutions</a:t>
                      </a:r>
                      <a:endParaRPr lang="en-GB" sz="1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45" marR="8845" marT="8846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900" u="none" strike="noStrike">
                          <a:effectLst/>
                        </a:rPr>
                        <a:t>ConsciousSol</a:t>
                      </a:r>
                      <a:endParaRPr lang="en-GB" sz="1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45" marR="8845" marT="884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900" u="none" strike="noStrike">
                          <a:effectLst/>
                        </a:rPr>
                        <a:t>1,716</a:t>
                      </a:r>
                      <a:endParaRPr lang="en-GB" sz="1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45" marR="8845" marT="8846" marB="0" anchor="b"/>
                </a:tc>
              </a:tr>
              <a:tr h="355579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900" u="none" strike="noStrike">
                          <a:effectLst/>
                        </a:rPr>
                        <a:t>Wards Solicitors</a:t>
                      </a:r>
                      <a:endParaRPr lang="en-GB" sz="1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45" marR="8845" marT="8846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900" u="none" strike="noStrike">
                          <a:effectLst/>
                        </a:rPr>
                        <a:t>wardssolicitors  </a:t>
                      </a:r>
                      <a:endParaRPr lang="en-GB" sz="1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45" marR="8845" marT="884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900" u="none" strike="noStrike">
                          <a:effectLst/>
                        </a:rPr>
                        <a:t>1,508</a:t>
                      </a:r>
                      <a:endParaRPr lang="en-GB" sz="1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45" marR="8845" marT="8846" marB="0" anchor="b"/>
                </a:tc>
              </a:tr>
              <a:tr h="355579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900" u="none" strike="noStrike">
                          <a:effectLst/>
                        </a:rPr>
                        <a:t>Clarke Wilmott</a:t>
                      </a:r>
                      <a:endParaRPr lang="en-GB" sz="1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45" marR="8845" marT="8846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900" u="none" strike="noStrike">
                          <a:effectLst/>
                        </a:rPr>
                        <a:t>Three accounts</a:t>
                      </a:r>
                      <a:endParaRPr lang="en-GB" sz="1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45" marR="8845" marT="884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900" u="none" strike="noStrike" dirty="0">
                          <a:effectLst/>
                        </a:rPr>
                        <a:t>1,203</a:t>
                      </a:r>
                      <a:endParaRPr lang="en-GB" sz="1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45" marR="8845" marT="8846" marB="0" anchor="b"/>
                </a:tc>
              </a:tr>
              <a:tr h="355579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900" u="none" strike="noStrike">
                          <a:effectLst/>
                        </a:rPr>
                        <a:t>Wedlake Bell</a:t>
                      </a:r>
                      <a:endParaRPr lang="en-GB" sz="1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45" marR="8845" marT="8846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900" u="none" strike="noStrike">
                          <a:effectLst/>
                        </a:rPr>
                        <a:t>wedlakebell</a:t>
                      </a:r>
                      <a:endParaRPr lang="en-GB" sz="1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45" marR="8845" marT="8846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900" u="none" strike="noStrike" dirty="0">
                          <a:effectLst/>
                        </a:rPr>
                        <a:t>777</a:t>
                      </a:r>
                      <a:endParaRPr lang="en-GB" sz="1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45" marR="8845" marT="8846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g2.wikia.nocookie.net/__cb20120719173022/smallville/images/f/fb/Superman_insigni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1484313"/>
            <a:ext cx="7693025" cy="444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Give your Tweets Superpowers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Hootsuite – save time!</a:t>
            </a:r>
          </a:p>
        </p:txBody>
      </p:sp>
      <p:pic>
        <p:nvPicPr>
          <p:cNvPr id="2355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847725"/>
            <a:ext cx="8499475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2"/>
          <p:cNvSpPr txBox="1">
            <a:spLocks noChangeArrowheads="1"/>
          </p:cNvSpPr>
          <p:nvPr/>
        </p:nvSpPr>
        <p:spPr bwMode="auto">
          <a:xfrm>
            <a:off x="250825" y="6280150"/>
            <a:ext cx="8785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Conscious can “connect” with 3,466 people on LinkedIn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Facebook</a:t>
            </a:r>
          </a:p>
        </p:txBody>
      </p:sp>
      <p:pic>
        <p:nvPicPr>
          <p:cNvPr id="2457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0"/>
            <a:ext cx="20415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8" descr="http://www.nottinghampost.com/images/localworld/ugc-images/276368/Article/images/19797125/5288152-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836613"/>
            <a:ext cx="7200900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2"/>
          <p:cNvSpPr>
            <a:spLocks noChangeArrowheads="1"/>
          </p:cNvSpPr>
          <p:nvPr/>
        </p:nvSpPr>
        <p:spPr bwMode="auto">
          <a:xfrm>
            <a:off x="4859338" y="862013"/>
            <a:ext cx="29527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FF0000"/>
                </a:solidFill>
              </a:rPr>
              <a:t>Not just for kids!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Get a decent Facebook page</a:t>
            </a:r>
          </a:p>
        </p:txBody>
      </p:sp>
      <p:pic>
        <p:nvPicPr>
          <p:cNvPr id="2560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580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Competitions</a:t>
            </a:r>
          </a:p>
        </p:txBody>
      </p:sp>
      <p:pic>
        <p:nvPicPr>
          <p:cNvPr id="2662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000125"/>
            <a:ext cx="7624763" cy="55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Facebook advertising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14313" y="944563"/>
            <a:ext cx="8091487" cy="4429125"/>
          </a:xfrm>
        </p:spPr>
        <p:txBody>
          <a:bodyPr/>
          <a:lstStyle/>
          <a:p>
            <a:pPr eaLnBrk="1" hangingPunct="1"/>
            <a:r>
              <a:rPr lang="en-GB" altLang="en-US" smtClean="0"/>
              <a:t>Sex</a:t>
            </a:r>
          </a:p>
          <a:p>
            <a:pPr eaLnBrk="1" hangingPunct="1"/>
            <a:r>
              <a:rPr lang="en-GB" altLang="en-US" smtClean="0"/>
              <a:t>Age</a:t>
            </a:r>
          </a:p>
          <a:p>
            <a:pPr eaLnBrk="1" hangingPunct="1"/>
            <a:r>
              <a:rPr lang="en-GB" altLang="en-US" smtClean="0"/>
              <a:t>Status</a:t>
            </a:r>
          </a:p>
          <a:p>
            <a:pPr eaLnBrk="1" hangingPunct="1"/>
            <a:r>
              <a:rPr lang="en-GB" altLang="en-US" smtClean="0"/>
              <a:t>Geography</a:t>
            </a:r>
          </a:p>
          <a:p>
            <a:pPr eaLnBrk="1" hangingPunct="1"/>
            <a:r>
              <a:rPr lang="en-GB" altLang="en-US" smtClean="0"/>
              <a:t>Events (Birthday, Moving house)</a:t>
            </a:r>
          </a:p>
          <a:p>
            <a:pPr eaLnBrk="1" hangingPunct="1"/>
            <a:r>
              <a:rPr lang="en-GB" altLang="en-US" smtClean="0"/>
              <a:t>Education (Level, establishment)</a:t>
            </a:r>
          </a:p>
          <a:p>
            <a:pPr eaLnBrk="1" hangingPunct="1"/>
            <a:r>
              <a:rPr lang="en-GB" altLang="en-US" smtClean="0"/>
              <a:t>Employment</a:t>
            </a:r>
          </a:p>
          <a:p>
            <a:pPr eaLnBrk="1" hangingPunct="1"/>
            <a:r>
              <a:rPr lang="en-GB" altLang="en-US" smtClean="0"/>
              <a:t>Interests</a:t>
            </a:r>
          </a:p>
          <a:p>
            <a:pPr eaLnBrk="1" hangingPunct="1"/>
            <a:r>
              <a:rPr lang="en-GB" altLang="en-US" smtClean="0"/>
              <a:t>Connections (via Fans)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Google+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14313" y="765175"/>
            <a:ext cx="8037512" cy="5435600"/>
          </a:xfrm>
        </p:spPr>
        <p:txBody>
          <a:bodyPr/>
          <a:lstStyle/>
          <a:p>
            <a:pPr eaLnBrk="1" hangingPunct="1"/>
            <a:r>
              <a:rPr lang="en-GB" altLang="en-US" sz="2800" smtClean="0"/>
              <a:t>Started in 2011 – so still in its infancy stage</a:t>
            </a:r>
          </a:p>
          <a:p>
            <a:pPr eaLnBrk="1" hangingPunct="1"/>
            <a:r>
              <a:rPr lang="en-GB" altLang="en-US" sz="2800" smtClean="0"/>
              <a:t>You must have a Google account</a:t>
            </a:r>
          </a:p>
          <a:p>
            <a:pPr eaLnBrk="1" hangingPunct="1"/>
            <a:r>
              <a:rPr lang="en-GB" altLang="en-US" sz="2800" smtClean="0"/>
              <a:t>3.5m users in the UK </a:t>
            </a:r>
          </a:p>
          <a:p>
            <a:pPr eaLnBrk="1" hangingPunct="1"/>
            <a:r>
              <a:rPr lang="en-GB" altLang="en-US" sz="2800" smtClean="0"/>
              <a:t>42% of users are 18-24 / Mostly a male audience</a:t>
            </a:r>
          </a:p>
          <a:p>
            <a:pPr eaLnBrk="1" hangingPunct="1"/>
            <a:r>
              <a:rPr lang="en-GB" altLang="en-US" sz="2800" smtClean="0"/>
              <a:t>Integrates with everything Google</a:t>
            </a:r>
          </a:p>
          <a:p>
            <a:pPr eaLnBrk="1" hangingPunct="1"/>
            <a:r>
              <a:rPr lang="en-GB" altLang="en-US" sz="2800" smtClean="0"/>
              <a:t>20% market share in 2013 for social media platforms – that’s Huge!</a:t>
            </a:r>
          </a:p>
          <a:p>
            <a:pPr eaLnBrk="1" hangingPunct="1"/>
            <a:r>
              <a:rPr lang="en-GB" altLang="en-US" sz="2800" smtClean="0"/>
              <a:t>Important for any with a YouTube account</a:t>
            </a:r>
          </a:p>
          <a:p>
            <a:pPr eaLnBrk="1" hangingPunct="1"/>
            <a:r>
              <a:rPr lang="en-GB" altLang="en-US" sz="2800" smtClean="0"/>
              <a:t>Features similar to Facebook</a:t>
            </a:r>
          </a:p>
          <a:p>
            <a:pPr eaLnBrk="1" hangingPunct="1"/>
            <a:endParaRPr lang="en-GB" altLang="en-US" sz="2800" smtClean="0"/>
          </a:p>
          <a:p>
            <a:pPr eaLnBrk="1" hangingPunct="1"/>
            <a:endParaRPr lang="en-GB" altLang="en-US" sz="2800" smtClean="0"/>
          </a:p>
          <a:p>
            <a:pPr eaLnBrk="1" hangingPunct="1"/>
            <a:endParaRPr lang="en-GB" altLang="en-US" sz="280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897" y="5085184"/>
            <a:ext cx="1475079" cy="14750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Social Media Care</a:t>
            </a:r>
          </a:p>
        </p:txBody>
      </p:sp>
      <p:pic>
        <p:nvPicPr>
          <p:cNvPr id="29699" name="Picture 2" descr="http://sd.keepcalm-o-matic.co.uk/i/keep-calm-and-be-careful-2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836613"/>
            <a:ext cx="4895850" cy="571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</a:t>
            </a:r>
            <a:r>
              <a:rPr lang="en-US" altLang="en-US" smtClean="0">
                <a:solidFill>
                  <a:srgbClr val="FF6600"/>
                </a:solidFill>
              </a:rPr>
              <a:t>social media </a:t>
            </a:r>
            <a:r>
              <a:rPr lang="en-US" altLang="en-US" smtClean="0"/>
              <a:t>to use?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323850" y="765175"/>
          <a:ext cx="8280400" cy="5465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133"/>
                <a:gridCol w="2760133"/>
                <a:gridCol w="2760133"/>
              </a:tblGrid>
              <a:tr h="629909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B2B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B2C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09" marB="45709"/>
                </a:tc>
              </a:tr>
              <a:tr h="70086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LinkedIn</a:t>
                      </a:r>
                    </a:p>
                  </a:txBody>
                  <a:tcPr marL="91434" marR="91434" marT="45709" marB="4570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>
                        <a:solidFill>
                          <a:srgbClr val="008000"/>
                        </a:solidFill>
                      </a:endParaRPr>
                    </a:p>
                  </a:txBody>
                  <a:tcPr marL="91434" marR="91434" marT="45709" marB="4570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91434" marR="91434" marT="45709" marB="45709" anchor="ctr"/>
                </a:tc>
              </a:tr>
              <a:tr h="701017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Twitter</a:t>
                      </a:r>
                      <a:endParaRPr lang="en-US" sz="3200" dirty="0"/>
                    </a:p>
                  </a:txBody>
                  <a:tcPr marL="91434" marR="91434" marT="45709" marB="4570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/>
                    </a:p>
                  </a:txBody>
                  <a:tcPr marL="91434" marR="91434" marT="45709" marB="4570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/>
                    </a:p>
                  </a:txBody>
                  <a:tcPr marL="91434" marR="91434" marT="45709" marB="45709" anchor="ctr"/>
                </a:tc>
              </a:tr>
              <a:tr h="701017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Facebook</a:t>
                      </a:r>
                      <a:endParaRPr lang="en-US" sz="3200" dirty="0"/>
                    </a:p>
                  </a:txBody>
                  <a:tcPr marL="91434" marR="91434" marT="45709" marB="4570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91434" marR="91434" marT="45709" marB="4570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/>
                    </a:p>
                  </a:txBody>
                  <a:tcPr marL="91434" marR="91434" marT="45709" marB="45709" anchor="ctr"/>
                </a:tc>
              </a:tr>
              <a:tr h="701017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Blogging</a:t>
                      </a:r>
                      <a:endParaRPr lang="en-US" sz="3200" dirty="0"/>
                    </a:p>
                  </a:txBody>
                  <a:tcPr marL="91434" marR="91434" marT="45709" marB="4570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/>
                    </a:p>
                  </a:txBody>
                  <a:tcPr marL="91434" marR="91434" marT="45709" marB="4570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/>
                    </a:p>
                  </a:txBody>
                  <a:tcPr marL="91434" marR="91434" marT="45709" marB="45709" anchor="ctr"/>
                </a:tc>
              </a:tr>
              <a:tr h="701017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YouTube</a:t>
                      </a:r>
                      <a:endParaRPr lang="en-US" sz="3200" dirty="0"/>
                    </a:p>
                  </a:txBody>
                  <a:tcPr marL="91434" marR="91434" marT="45709" marB="4570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/>
                    </a:p>
                  </a:txBody>
                  <a:tcPr marL="91434" marR="91434" marT="45709" marB="4570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/>
                    </a:p>
                  </a:txBody>
                  <a:tcPr marL="91434" marR="91434" marT="45709" marB="45709" anchor="ctr"/>
                </a:tc>
              </a:tr>
              <a:tr h="701017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Pinterest</a:t>
                      </a:r>
                      <a:endParaRPr lang="en-US" sz="3200" dirty="0"/>
                    </a:p>
                  </a:txBody>
                  <a:tcPr marL="91434" marR="91434" marT="45709" marB="4570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91434" marR="91434" marT="45709" marB="4570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/>
                    </a:p>
                  </a:txBody>
                  <a:tcPr marL="91434" marR="91434" marT="45709" marB="45709" anchor="ctr"/>
                </a:tc>
              </a:tr>
              <a:tr h="62990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Google+</a:t>
                      </a:r>
                      <a:endParaRPr lang="en-US" sz="3200" dirty="0"/>
                    </a:p>
                  </a:txBody>
                  <a:tcPr marL="91434" marR="91434" marT="45709" marB="4570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marL="91434" marR="91434" marT="45709" marB="4570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marL="91434" marR="91434" marT="45709" marB="45709" anchor="ctr"/>
                </a:tc>
              </a:tr>
            </a:tbl>
          </a:graphicData>
        </a:graphic>
      </p:graphicFrame>
      <p:pic>
        <p:nvPicPr>
          <p:cNvPr id="30761" name="Picture 1" descr="verd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463675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2" name="Picture 6" descr="verd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192338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3" name="Picture 7" descr="verd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586163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4" name="Picture 8" descr="verd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284663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5" name="Picture 9" descr="verd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4954588"/>
            <a:ext cx="57626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6" name="Picture 10" descr="verd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4292600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7" name="Picture 11" descr="verd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3586163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8" name="Picture 12" descr="verd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2865438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9" name="Picture 13" descr="verd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2192338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0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648325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1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02288"/>
            <a:ext cx="635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2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865438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3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967288"/>
            <a:ext cx="57626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4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1450975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5" name="Picture 1" descr="verde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38175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6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6353175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354763"/>
            <a:ext cx="5048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8" name="TextBox 1"/>
          <p:cNvSpPr txBox="1">
            <a:spLocks noChangeArrowheads="1"/>
          </p:cNvSpPr>
          <p:nvPr/>
        </p:nvSpPr>
        <p:spPr bwMode="auto">
          <a:xfrm>
            <a:off x="1116013" y="6381750"/>
            <a:ext cx="1096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Do a lot</a:t>
            </a:r>
          </a:p>
        </p:txBody>
      </p:sp>
      <p:sp>
        <p:nvSpPr>
          <p:cNvPr id="30779" name="TextBox 21"/>
          <p:cNvSpPr txBox="1">
            <a:spLocks noChangeArrowheads="1"/>
          </p:cNvSpPr>
          <p:nvPr/>
        </p:nvSpPr>
        <p:spPr bwMode="auto">
          <a:xfrm>
            <a:off x="3078163" y="6381750"/>
            <a:ext cx="1206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Do some</a:t>
            </a:r>
          </a:p>
        </p:txBody>
      </p:sp>
      <p:sp>
        <p:nvSpPr>
          <p:cNvPr id="30780" name="TextBox 22"/>
          <p:cNvSpPr txBox="1">
            <a:spLocks noChangeArrowheads="1"/>
          </p:cNvSpPr>
          <p:nvPr/>
        </p:nvSpPr>
        <p:spPr bwMode="auto">
          <a:xfrm>
            <a:off x="5003800" y="6381750"/>
            <a:ext cx="1312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Do a little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Three Stages of Social Media</a:t>
            </a:r>
          </a:p>
        </p:txBody>
      </p:sp>
      <p:sp>
        <p:nvSpPr>
          <p:cNvPr id="4099" name="TextBox 6"/>
          <p:cNvSpPr txBox="1">
            <a:spLocks noChangeArrowheads="1"/>
          </p:cNvSpPr>
          <p:nvPr/>
        </p:nvSpPr>
        <p:spPr bwMode="auto">
          <a:xfrm>
            <a:off x="-36513" y="6577013"/>
            <a:ext cx="3541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Courtesy of http://www.traffika.com</a:t>
            </a: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6950"/>
            <a:ext cx="9144000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34925"/>
            <a:ext cx="1390650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2" descr="iStock_000003004360XSmall">
            <a:hlinkClick r:id="rId4" action="ppaction://hlinkpres?slideindex=1&amp;slidetitle=Search Engine Optimisatio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196975"/>
            <a:ext cx="66960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611188" y="1341438"/>
            <a:ext cx="1150937" cy="936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3082"/>
              </a:solidFill>
            </a:endParaRPr>
          </a:p>
        </p:txBody>
      </p:sp>
      <p:sp>
        <p:nvSpPr>
          <p:cNvPr id="31749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1750" name="TextBox 4"/>
          <p:cNvSpPr txBox="1">
            <a:spLocks noChangeArrowheads="1"/>
          </p:cNvSpPr>
          <p:nvPr/>
        </p:nvSpPr>
        <p:spPr bwMode="auto">
          <a:xfrm>
            <a:off x="512763" y="6172200"/>
            <a:ext cx="7793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6600"/>
                </a:solidFill>
              </a:rPr>
              <a:t>http://www.conscious.co.uk/presentations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Am I bovvered? Lauren is!</a:t>
            </a:r>
          </a:p>
        </p:txBody>
      </p:sp>
      <p:pic>
        <p:nvPicPr>
          <p:cNvPr id="512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038600"/>
            <a:ext cx="57150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524000"/>
            <a:ext cx="60198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charset="0"/>
                <a:ea typeface="ＭＳ Ｐゴシック" charset="-128"/>
                <a:cs typeface="ＭＳ Ｐゴシック" charset="-128"/>
              </a:rPr>
              <a:t>£20,896</a:t>
            </a:r>
          </a:p>
        </p:txBody>
      </p:sp>
      <p:sp>
        <p:nvSpPr>
          <p:cNvPr id="6" name="Rectangle 5"/>
          <p:cNvSpPr/>
          <p:nvPr/>
        </p:nvSpPr>
        <p:spPr>
          <a:xfrm>
            <a:off x="1447800" y="2514600"/>
            <a:ext cx="67056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charset="0"/>
                <a:ea typeface="ＭＳ Ｐゴシック" charset="-128"/>
                <a:cs typeface="ＭＳ Ｐゴシック" charset="-128"/>
              </a:rPr>
              <a:t>£100,000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533400"/>
            <a:ext cx="60198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charset="0"/>
                <a:ea typeface="ＭＳ Ｐゴシック" charset="-128"/>
                <a:cs typeface="ＭＳ Ｐゴシック" charset="-128"/>
              </a:rPr>
              <a:t>£27,278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Just How Big is Social Media?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8" t="21767" r="46936" b="21689"/>
          <a:stretch>
            <a:fillRect/>
          </a:stretch>
        </p:blipFill>
        <p:spPr bwMode="auto">
          <a:xfrm>
            <a:off x="395288" y="908050"/>
            <a:ext cx="8094662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12213" cy="647700"/>
          </a:xfrm>
        </p:spPr>
        <p:txBody>
          <a:bodyPr/>
          <a:lstStyle/>
          <a:p>
            <a:r>
              <a:rPr lang="en-US" altLang="en-US" smtClean="0"/>
              <a:t>Social Media Engagement Model</a:t>
            </a:r>
          </a:p>
        </p:txBody>
      </p:sp>
      <p:cxnSp>
        <p:nvCxnSpPr>
          <p:cNvPr id="7171" name="Straight Connector 4"/>
          <p:cNvCxnSpPr>
            <a:cxnSpLocks noChangeShapeType="1"/>
          </p:cNvCxnSpPr>
          <p:nvPr/>
        </p:nvCxnSpPr>
        <p:spPr bwMode="auto">
          <a:xfrm rot="5400000">
            <a:off x="1472407" y="3952081"/>
            <a:ext cx="4953000" cy="1587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2" name="Straight Connector 8"/>
          <p:cNvCxnSpPr>
            <a:cxnSpLocks noChangeShapeType="1"/>
          </p:cNvCxnSpPr>
          <p:nvPr/>
        </p:nvCxnSpPr>
        <p:spPr bwMode="auto">
          <a:xfrm rot="10800000">
            <a:off x="1357313" y="3838575"/>
            <a:ext cx="5183187" cy="1588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3" name="TextBox 10"/>
          <p:cNvSpPr txBox="1">
            <a:spLocks noChangeArrowheads="1"/>
          </p:cNvSpPr>
          <p:nvPr/>
        </p:nvSpPr>
        <p:spPr bwMode="auto">
          <a:xfrm>
            <a:off x="266700" y="3684588"/>
            <a:ext cx="10541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6600"/>
                </a:solidFill>
              </a:rPr>
              <a:t>Unengaged</a:t>
            </a:r>
          </a:p>
        </p:txBody>
      </p:sp>
      <p:sp>
        <p:nvSpPr>
          <p:cNvPr id="7174" name="TextBox 11"/>
          <p:cNvSpPr txBox="1">
            <a:spLocks noChangeArrowheads="1"/>
          </p:cNvSpPr>
          <p:nvPr/>
        </p:nvSpPr>
        <p:spPr bwMode="auto">
          <a:xfrm>
            <a:off x="6769100" y="3609975"/>
            <a:ext cx="850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6600"/>
                </a:solidFill>
              </a:rPr>
              <a:t>Highly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6600"/>
                </a:solidFill>
              </a:rPr>
              <a:t>Engaged</a:t>
            </a:r>
          </a:p>
        </p:txBody>
      </p:sp>
      <p:sp>
        <p:nvSpPr>
          <p:cNvPr id="7175" name="TextBox 12"/>
          <p:cNvSpPr txBox="1">
            <a:spLocks noChangeArrowheads="1"/>
          </p:cNvSpPr>
          <p:nvPr/>
        </p:nvSpPr>
        <p:spPr bwMode="auto">
          <a:xfrm>
            <a:off x="3386138" y="6429375"/>
            <a:ext cx="1119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6600"/>
                </a:solidFill>
              </a:rPr>
              <a:t>Un Targeted</a:t>
            </a:r>
          </a:p>
        </p:txBody>
      </p:sp>
      <p:sp>
        <p:nvSpPr>
          <p:cNvPr id="7176" name="TextBox 13"/>
          <p:cNvSpPr txBox="1">
            <a:spLocks noChangeArrowheads="1"/>
          </p:cNvSpPr>
          <p:nvPr/>
        </p:nvSpPr>
        <p:spPr bwMode="auto">
          <a:xfrm>
            <a:off x="3490913" y="942975"/>
            <a:ext cx="854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6600"/>
                </a:solidFill>
              </a:rPr>
              <a:t>Highly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6600"/>
                </a:solidFill>
              </a:rPr>
              <a:t>Targeted</a:t>
            </a:r>
          </a:p>
        </p:txBody>
      </p:sp>
      <p:sp>
        <p:nvSpPr>
          <p:cNvPr id="15" name="Cloud 14"/>
          <p:cNvSpPr/>
          <p:nvPr/>
        </p:nvSpPr>
        <p:spPr bwMode="auto">
          <a:xfrm>
            <a:off x="762000" y="1981200"/>
            <a:ext cx="2438400" cy="1371600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178" name="TextBox 15"/>
          <p:cNvSpPr txBox="1">
            <a:spLocks noChangeArrowheads="1"/>
          </p:cNvSpPr>
          <p:nvPr/>
        </p:nvSpPr>
        <p:spPr bwMode="auto">
          <a:xfrm>
            <a:off x="1143000" y="2362200"/>
            <a:ext cx="170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CONNECT</a:t>
            </a:r>
          </a:p>
        </p:txBody>
      </p:sp>
      <p:sp>
        <p:nvSpPr>
          <p:cNvPr id="17" name="Cloud 16"/>
          <p:cNvSpPr/>
          <p:nvPr/>
        </p:nvSpPr>
        <p:spPr bwMode="auto">
          <a:xfrm>
            <a:off x="914400" y="4724400"/>
            <a:ext cx="2438400" cy="1371600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180" name="TextBox 17"/>
          <p:cNvSpPr txBox="1">
            <a:spLocks noChangeArrowheads="1"/>
          </p:cNvSpPr>
          <p:nvPr/>
        </p:nvSpPr>
        <p:spPr bwMode="auto">
          <a:xfrm>
            <a:off x="1143000" y="5105400"/>
            <a:ext cx="2124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BROADCAST</a:t>
            </a:r>
          </a:p>
        </p:txBody>
      </p:sp>
      <p:sp>
        <p:nvSpPr>
          <p:cNvPr id="19" name="Cloud 18"/>
          <p:cNvSpPr/>
          <p:nvPr/>
        </p:nvSpPr>
        <p:spPr bwMode="auto">
          <a:xfrm>
            <a:off x="4343400" y="1981200"/>
            <a:ext cx="2438400" cy="1371600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182" name="TextBox 19"/>
          <p:cNvSpPr txBox="1">
            <a:spLocks noChangeArrowheads="1"/>
          </p:cNvSpPr>
          <p:nvPr/>
        </p:nvSpPr>
        <p:spPr bwMode="auto">
          <a:xfrm>
            <a:off x="4724400" y="2362200"/>
            <a:ext cx="1895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CONVERSE</a:t>
            </a:r>
          </a:p>
        </p:txBody>
      </p:sp>
      <p:sp>
        <p:nvSpPr>
          <p:cNvPr id="21" name="Cloud 20"/>
          <p:cNvSpPr/>
          <p:nvPr/>
        </p:nvSpPr>
        <p:spPr bwMode="auto">
          <a:xfrm>
            <a:off x="4343400" y="4705350"/>
            <a:ext cx="2438400" cy="1371600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184" name="TextBox 21"/>
          <p:cNvSpPr txBox="1">
            <a:spLocks noChangeArrowheads="1"/>
          </p:cNvSpPr>
          <p:nvPr/>
        </p:nvSpPr>
        <p:spPr bwMode="auto">
          <a:xfrm>
            <a:off x="4724400" y="5086350"/>
            <a:ext cx="16494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SHARING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How it all connects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8196" name="Picture 7" descr="Cloud Joining Diagram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7683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Social Media Marketing</a:t>
            </a:r>
            <a:endParaRPr lang="en-US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14313" y="1066800"/>
            <a:ext cx="7858125" cy="4862513"/>
          </a:xfrm>
        </p:spPr>
        <p:txBody>
          <a:bodyPr/>
          <a:lstStyle/>
          <a:p>
            <a:pPr eaLnBrk="1" hangingPunct="1"/>
            <a:r>
              <a:rPr lang="en-GB" altLang="en-US" smtClean="0"/>
              <a:t>It</a:t>
            </a:r>
            <a:r>
              <a:rPr lang="ja-JP" altLang="en-GB" smtClean="0"/>
              <a:t>’</a:t>
            </a:r>
            <a:r>
              <a:rPr lang="en-GB" altLang="ja-JP" smtClean="0"/>
              <a:t>s all about raising your profile</a:t>
            </a:r>
          </a:p>
          <a:p>
            <a:pPr eaLnBrk="1" hangingPunct="1"/>
            <a:r>
              <a:rPr lang="en-GB" altLang="en-US" smtClean="0"/>
              <a:t>It takes time and commitment</a:t>
            </a:r>
          </a:p>
          <a:p>
            <a:pPr eaLnBrk="1" hangingPunct="1"/>
            <a:r>
              <a:rPr lang="en-GB" altLang="en-US" smtClean="0"/>
              <a:t>Listen -&gt; Talk -&gt; Engage</a:t>
            </a:r>
          </a:p>
          <a:p>
            <a:pPr eaLnBrk="1" hangingPunct="1"/>
            <a:r>
              <a:rPr lang="en-US" altLang="en-US" smtClean="0"/>
              <a:t>It’s not about technology</a:t>
            </a:r>
          </a:p>
          <a:p>
            <a:pPr eaLnBrk="1" hangingPunct="1"/>
            <a:r>
              <a:rPr lang="en-US" altLang="en-US" smtClean="0"/>
              <a:t>Relax: it’s traditional legal marketing</a:t>
            </a:r>
          </a:p>
          <a:p>
            <a:pPr eaLnBrk="1" hangingPunct="1"/>
            <a:r>
              <a:rPr lang="en-US" altLang="en-US" smtClean="0"/>
              <a:t>Word of mouth reputation is the result</a:t>
            </a:r>
          </a:p>
          <a:p>
            <a:pPr eaLnBrk="1" hangingPunct="1"/>
            <a:r>
              <a:rPr lang="en-US" altLang="en-US" smtClean="0"/>
              <a:t>Social Media Care…whats that?</a:t>
            </a:r>
          </a:p>
          <a:p>
            <a:pPr eaLnBrk="1" hangingPunct="1"/>
            <a:endParaRPr lang="en-GB" altLang="en-US" smtClean="0"/>
          </a:p>
        </p:txBody>
      </p:sp>
      <p:pic>
        <p:nvPicPr>
          <p:cNvPr id="922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867400"/>
            <a:ext cx="20415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867400"/>
            <a:ext cx="2089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667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724400"/>
            <a:ext cx="258921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LinkedIn – The Basics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0" t="36293" r="70328" b="1459"/>
          <a:stretch>
            <a:fillRect/>
          </a:stretch>
        </p:blipFill>
        <p:spPr bwMode="auto">
          <a:xfrm>
            <a:off x="1692275" y="1412875"/>
            <a:ext cx="55245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7019925" y="892175"/>
            <a:ext cx="19446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>
                <a:solidFill>
                  <a:srgbClr val="FF0000"/>
                </a:solidFill>
              </a:rPr>
              <a:t>I want to know what YOU do, not just what your job title is!</a:t>
            </a:r>
          </a:p>
        </p:txBody>
      </p:sp>
      <p:cxnSp>
        <p:nvCxnSpPr>
          <p:cNvPr id="10245" name="Straight Arrow Connector 5"/>
          <p:cNvCxnSpPr>
            <a:cxnSpLocks noChangeShapeType="1"/>
          </p:cNvCxnSpPr>
          <p:nvPr/>
        </p:nvCxnSpPr>
        <p:spPr bwMode="auto">
          <a:xfrm flipH="1">
            <a:off x="6018213" y="1450975"/>
            <a:ext cx="971550" cy="28733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6" name="TextBox 10"/>
          <p:cNvSpPr txBox="1">
            <a:spLocks noChangeArrowheads="1"/>
          </p:cNvSpPr>
          <p:nvPr/>
        </p:nvSpPr>
        <p:spPr bwMode="auto">
          <a:xfrm>
            <a:off x="179388" y="1062038"/>
            <a:ext cx="1944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>
                <a:solidFill>
                  <a:srgbClr val="FF0000"/>
                </a:solidFill>
              </a:rPr>
              <a:t>Use a good photo</a:t>
            </a:r>
          </a:p>
        </p:txBody>
      </p:sp>
      <p:cxnSp>
        <p:nvCxnSpPr>
          <p:cNvPr id="10247" name="Straight Arrow Connector 14"/>
          <p:cNvCxnSpPr>
            <a:cxnSpLocks noChangeShapeType="1"/>
          </p:cNvCxnSpPr>
          <p:nvPr/>
        </p:nvCxnSpPr>
        <p:spPr bwMode="auto">
          <a:xfrm>
            <a:off x="900113" y="1412875"/>
            <a:ext cx="576262" cy="36353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8" name="TextBox 18"/>
          <p:cNvSpPr txBox="1">
            <a:spLocks noChangeArrowheads="1"/>
          </p:cNvSpPr>
          <p:nvPr/>
        </p:nvSpPr>
        <p:spPr bwMode="auto">
          <a:xfrm>
            <a:off x="7221538" y="2349500"/>
            <a:ext cx="194468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>
                <a:solidFill>
                  <a:srgbClr val="FF0000"/>
                </a:solidFill>
              </a:rPr>
              <a:t>Don’t be ashamed of your past</a:t>
            </a:r>
          </a:p>
        </p:txBody>
      </p:sp>
      <p:cxnSp>
        <p:nvCxnSpPr>
          <p:cNvPr id="10249" name="Straight Arrow Connector 19"/>
          <p:cNvCxnSpPr>
            <a:cxnSpLocks noChangeShapeType="1"/>
          </p:cNvCxnSpPr>
          <p:nvPr/>
        </p:nvCxnSpPr>
        <p:spPr bwMode="auto">
          <a:xfrm flipH="1">
            <a:off x="6478588" y="2717800"/>
            <a:ext cx="738187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0" name="TextBox 21"/>
          <p:cNvSpPr txBox="1">
            <a:spLocks noChangeArrowheads="1"/>
          </p:cNvSpPr>
          <p:nvPr/>
        </p:nvSpPr>
        <p:spPr bwMode="auto">
          <a:xfrm>
            <a:off x="7005638" y="4221163"/>
            <a:ext cx="19446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>
                <a:solidFill>
                  <a:srgbClr val="FF0000"/>
                </a:solidFill>
              </a:rPr>
              <a:t>A brief summary of who you are as an individual</a:t>
            </a:r>
          </a:p>
        </p:txBody>
      </p:sp>
      <p:cxnSp>
        <p:nvCxnSpPr>
          <p:cNvPr id="10251" name="Straight Arrow Connector 22"/>
          <p:cNvCxnSpPr>
            <a:cxnSpLocks noChangeShapeType="1"/>
          </p:cNvCxnSpPr>
          <p:nvPr/>
        </p:nvCxnSpPr>
        <p:spPr bwMode="auto">
          <a:xfrm flipH="1">
            <a:off x="6249988" y="4567238"/>
            <a:ext cx="739775" cy="39211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308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308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4761</TotalTime>
  <Words>1769</Words>
  <Application>Microsoft Office PowerPoint</Application>
  <PresentationFormat>On-screen Show (4:3)</PresentationFormat>
  <Paragraphs>287</Paragraphs>
  <Slides>30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Verdana</vt:lpstr>
      <vt:lpstr>MS PGothic</vt:lpstr>
      <vt:lpstr>Arial</vt:lpstr>
      <vt:lpstr>Calibri</vt:lpstr>
      <vt:lpstr>+mj-lt</vt:lpstr>
      <vt:lpstr>1_Default Design</vt:lpstr>
      <vt:lpstr>Social Media Marketing</vt:lpstr>
      <vt:lpstr>Show of hands</vt:lpstr>
      <vt:lpstr>Three Stages of Social Media</vt:lpstr>
      <vt:lpstr>Am I bovvered? Lauren is!</vt:lpstr>
      <vt:lpstr>Just How Big is Social Media?</vt:lpstr>
      <vt:lpstr>Social Media Engagement Model</vt:lpstr>
      <vt:lpstr>How it all connects</vt:lpstr>
      <vt:lpstr>Social Media Marketing</vt:lpstr>
      <vt:lpstr>LinkedIn – The Basics</vt:lpstr>
      <vt:lpstr>What does it all mean?</vt:lpstr>
      <vt:lpstr>What's the difference ?</vt:lpstr>
      <vt:lpstr>What can you find ?</vt:lpstr>
      <vt:lpstr>Measureable Results</vt:lpstr>
      <vt:lpstr>LinkedIn advertising</vt:lpstr>
      <vt:lpstr>LinkedIn looks Different</vt:lpstr>
      <vt:lpstr>LinkedIn Do’s and Don'ts</vt:lpstr>
      <vt:lpstr>LinkedIn Actions</vt:lpstr>
      <vt:lpstr>Twitter</vt:lpstr>
      <vt:lpstr>Use your Twitter background</vt:lpstr>
      <vt:lpstr>Mine’s bigger than yours!!</vt:lpstr>
      <vt:lpstr>Give your Tweets Superpowers</vt:lpstr>
      <vt:lpstr>Hootsuite – save time!</vt:lpstr>
      <vt:lpstr>Facebook</vt:lpstr>
      <vt:lpstr>Get a decent Facebook page</vt:lpstr>
      <vt:lpstr>Competitions</vt:lpstr>
      <vt:lpstr>Facebook advertising</vt:lpstr>
      <vt:lpstr>Google+</vt:lpstr>
      <vt:lpstr>Social Media Care</vt:lpstr>
      <vt:lpstr>What social media to use?</vt:lpstr>
      <vt:lpstr>PowerPoint Presentation</vt:lpstr>
    </vt:vector>
  </TitlesOfParts>
  <Company>Conscious Solutions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ConsciousLaw Presentation</dc:title>
  <dc:creator>David Gilroy</dc:creator>
  <cp:lastModifiedBy>Dave Rolf</cp:lastModifiedBy>
  <cp:revision>355</cp:revision>
  <cp:lastPrinted>2013-02-25T12:34:45Z</cp:lastPrinted>
  <dcterms:created xsi:type="dcterms:W3CDTF">2011-05-19T11:13:06Z</dcterms:created>
  <dcterms:modified xsi:type="dcterms:W3CDTF">2014-05-21T08:25:42Z</dcterms:modified>
</cp:coreProperties>
</file>