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274" r:id="rId2"/>
    <p:sldId id="265" r:id="rId3"/>
    <p:sldId id="266" r:id="rId4"/>
    <p:sldId id="267" r:id="rId5"/>
    <p:sldId id="268" r:id="rId6"/>
    <p:sldId id="269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7E8"/>
    <a:srgbClr val="CC3300"/>
    <a:srgbClr val="55A2B6"/>
    <a:srgbClr val="EAE5D3"/>
    <a:srgbClr val="2F2F30"/>
    <a:srgbClr val="CF4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2" autoAdjust="0"/>
    <p:restoredTop sz="94778" autoAdjust="0"/>
  </p:normalViewPr>
  <p:slideViewPr>
    <p:cSldViewPr>
      <p:cViewPr varScale="1">
        <p:scale>
          <a:sx n="87" d="100"/>
          <a:sy n="87" d="100"/>
        </p:scale>
        <p:origin x="-11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7175-3BE5-49ED-8B3C-CE6BEBA1D00C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7CCBD-41A4-4549-8A11-DB9721FC29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9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8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7836B86-FFF8-DE44-9FC0-7C24F017BAA4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6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terms ‘Above The Line’ and ‘Below The Line’ came into existence way back in 1954 with the company Proctor and Gamble paying their advertising agencies a different rate and separately from the agencies who took on the other promotional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5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2696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691C1-2626-4ACA-8835-561EB758C316}" type="datetimeFigureOut">
              <a:rPr lang="en-GB" smtClean="0"/>
              <a:pPr/>
              <a:t>06/11/2014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D40116-C1A9-4F16-8A46-1B69C25E50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share.net/paulhajek/working-together-clutton-cox-326" TargetMode="Externa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n.goldsmithwilliams.co.uk/image/conveyor-belt-conveyancing-infographic" TargetMode="Externa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hyperlink" Target="http://www.youtube.com/watch?v=hMK-DDyFXmU" TargetMode="External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KyW-wuRg6TQ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72400" cy="657225"/>
          </a:xfrm>
        </p:spPr>
        <p:txBody>
          <a:bodyPr/>
          <a:lstStyle/>
          <a:p>
            <a:pPr eaLnBrk="1" hangingPunct="1"/>
            <a:r>
              <a:rPr lang="en-GB" sz="3200" dirty="0" smtClean="0">
                <a:latin typeface="Verdana" charset="0"/>
                <a:ea typeface="ＭＳ Ｐゴシック" charset="0"/>
                <a:cs typeface="ＭＳ Ｐゴシック" charset="0"/>
              </a:rPr>
              <a:t>The Marketing Mix in a Digital World</a:t>
            </a: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029200"/>
            <a:ext cx="6400800" cy="828675"/>
          </a:xfrm>
        </p:spPr>
        <p:txBody>
          <a:bodyPr/>
          <a:lstStyle/>
          <a:p>
            <a:pPr eaLnBrk="1" hangingPunct="1"/>
            <a:endParaRPr lang="en-US" sz="1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4925"/>
            <a:ext cx="13906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483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43" y="5733256"/>
            <a:ext cx="87424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Wifi = </a:t>
            </a:r>
            <a:r>
              <a:rPr lang="en-US" sz="2200" dirty="0" err="1" smtClean="0">
                <a:solidFill>
                  <a:schemeClr val="tx1"/>
                </a:solidFill>
              </a:rPr>
              <a:t>HolidayInnLeeds</a:t>
            </a:r>
            <a:r>
              <a:rPr lang="en-US" sz="2200" dirty="0" smtClean="0">
                <a:solidFill>
                  <a:schemeClr val="tx1"/>
                </a:solidFill>
              </a:rPr>
              <a:t>   @</a:t>
            </a:r>
            <a:r>
              <a:rPr lang="en-US" sz="2200" dirty="0" err="1" smtClean="0">
                <a:solidFill>
                  <a:schemeClr val="tx1"/>
                </a:solidFill>
              </a:rPr>
              <a:t>conscioussol</a:t>
            </a:r>
            <a:r>
              <a:rPr lang="en-US" sz="2200" dirty="0" smtClean="0">
                <a:solidFill>
                  <a:schemeClr val="tx1"/>
                </a:solidFill>
              </a:rPr>
              <a:t>      #</a:t>
            </a:r>
            <a:r>
              <a:rPr lang="en-US" sz="2200" dirty="0" err="1" smtClean="0">
                <a:solidFill>
                  <a:schemeClr val="tx1"/>
                </a:solidFill>
              </a:rPr>
              <a:t>consciousdmm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1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use of </a:t>
            </a:r>
            <a:r>
              <a:rPr lang="en-US" dirty="0" err="1" smtClean="0"/>
              <a:t>Slideshare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08720"/>
            <a:ext cx="6120680" cy="52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739" y="1844824"/>
            <a:ext cx="2927733" cy="4365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booklets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240360" cy="4465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736304" cy="3867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3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Infographics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764704"/>
            <a:ext cx="584008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7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testimonials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" y="764704"/>
            <a:ext cx="4719815" cy="2900040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3245704"/>
            <a:ext cx="4453632" cy="27359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930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-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2" y="833119"/>
            <a:ext cx="6973148" cy="52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1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Marketing Mix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2776"/>
            <a:ext cx="6422096" cy="44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the right mix of 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077072"/>
            <a:ext cx="2222500" cy="10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797152"/>
            <a:ext cx="1512168" cy="730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5157192"/>
            <a:ext cx="2718106" cy="1363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5733256"/>
            <a:ext cx="1235968" cy="849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5733256"/>
            <a:ext cx="1409452" cy="848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4797152"/>
            <a:ext cx="1584176" cy="815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64" y="2636912"/>
            <a:ext cx="1463304" cy="12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buyers look for your service?</a:t>
            </a:r>
          </a:p>
          <a:p>
            <a:r>
              <a:rPr lang="en-US" dirty="0" smtClean="0"/>
              <a:t>High street?  Online?  Events?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005064"/>
            <a:ext cx="3996135" cy="2129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49080"/>
            <a:ext cx="4176464" cy="203453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Hourly rates</a:t>
            </a:r>
          </a:p>
          <a:p>
            <a:r>
              <a:rPr lang="en-US" dirty="0" smtClean="0"/>
              <a:t>Fixed fees</a:t>
            </a:r>
          </a:p>
          <a:p>
            <a:r>
              <a:rPr lang="en-US" dirty="0" smtClean="0"/>
              <a:t>Value pricing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what most people think marketing is!</a:t>
            </a:r>
          </a:p>
          <a:p>
            <a:r>
              <a:rPr lang="en-US" dirty="0" smtClean="0"/>
              <a:t>We’ll come back to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Above &amp; Below the “Line”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3528" y="3501008"/>
            <a:ext cx="8496944" cy="0"/>
          </a:xfrm>
          <a:prstGeom prst="line">
            <a:avLst/>
          </a:prstGeom>
          <a:ln w="127000" cap="rnd" cmpd="sng">
            <a:solidFill>
              <a:srgbClr val="FF66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06668" y="1274052"/>
            <a:ext cx="2602872" cy="1584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54340" y="4226380"/>
            <a:ext cx="2602872" cy="1584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2060848"/>
            <a:ext cx="205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“mass media”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43808" y="4653136"/>
            <a:ext cx="200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“one-to-one”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05" r="26443"/>
          <a:stretch/>
        </p:blipFill>
        <p:spPr>
          <a:xfrm>
            <a:off x="7021319" y="1628800"/>
            <a:ext cx="2087185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laddering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x Tweet = 100 char (yep, not 140)</a:t>
            </a:r>
          </a:p>
          <a:p>
            <a:r>
              <a:rPr lang="en-US" dirty="0" smtClean="0"/>
              <a:t>2 x FB/G+/LI = 100 words</a:t>
            </a:r>
          </a:p>
          <a:p>
            <a:r>
              <a:rPr lang="en-US" dirty="0" smtClean="0"/>
              <a:t>1 x Blog post = 3-500 words</a:t>
            </a:r>
          </a:p>
          <a:p>
            <a:r>
              <a:rPr lang="en-US" dirty="0" smtClean="0"/>
              <a:t>1/6 = Email newsletter = 1,000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 doughnut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ughnut_landsca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40768"/>
            <a:ext cx="993677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187</Words>
  <Application>Microsoft Macintosh PowerPoint</Application>
  <PresentationFormat>On-screen Show (4:3)</PresentationFormat>
  <Paragraphs>31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The Marketing Mix in a Digital World</vt:lpstr>
      <vt:lpstr>The Marketing Mix</vt:lpstr>
      <vt:lpstr>Product</vt:lpstr>
      <vt:lpstr>Place</vt:lpstr>
      <vt:lpstr>Price</vt:lpstr>
      <vt:lpstr>Promotion</vt:lpstr>
      <vt:lpstr>Above &amp; Below the “Line”</vt:lpstr>
      <vt:lpstr>Content laddering</vt:lpstr>
      <vt:lpstr>Jam doughnut model</vt:lpstr>
      <vt:lpstr>Great use of Slideshare</vt:lpstr>
      <vt:lpstr>Tips booklets</vt:lpstr>
      <vt:lpstr>Infographics</vt:lpstr>
      <vt:lpstr>Client testimonials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</dc:creator>
  <cp:lastModifiedBy>Dan Hodges</cp:lastModifiedBy>
  <cp:revision>186</cp:revision>
  <dcterms:created xsi:type="dcterms:W3CDTF">2013-01-11T15:43:46Z</dcterms:created>
  <dcterms:modified xsi:type="dcterms:W3CDTF">2014-11-06T11:02:06Z</dcterms:modified>
</cp:coreProperties>
</file>