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EBED-3E18-C540-B7C9-A3B89E5E795B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B089-5F9F-6B48-8591-16C08FBD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56455-CA4C-7A43-80E8-26103CA0B243}" type="datetimeFigureOut">
              <a:rPr lang="en-US" smtClean="0"/>
              <a:t>03/11/2014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A4AD6-FCB6-8843-98B5-A1E00CC2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5" b="36072"/>
          <a:stretch>
            <a:fillRect/>
          </a:stretch>
        </p:blipFill>
        <p:spPr bwMode="auto">
          <a:xfrm>
            <a:off x="44304" y="6395716"/>
            <a:ext cx="1938921" cy="4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 descr="conscious_logo_landscape_250w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71" y="6322410"/>
            <a:ext cx="1929447" cy="501656"/>
          </a:xfrm>
          <a:prstGeom prst="rect">
            <a:avLst/>
          </a:prstGeom>
        </p:spPr>
      </p:pic>
      <p:pic>
        <p:nvPicPr>
          <p:cNvPr id="9" name="Picture 8" descr="saearchstar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2" y="6285778"/>
            <a:ext cx="2456129" cy="5635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586128"/>
            <a:ext cx="9144000" cy="0"/>
          </a:xfrm>
          <a:prstGeom prst="line">
            <a:avLst/>
          </a:prstGeom>
          <a:ln w="190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292260"/>
            <a:ext cx="9144000" cy="0"/>
          </a:xfrm>
          <a:prstGeom prst="line">
            <a:avLst/>
          </a:prstGeom>
          <a:ln w="190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4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analytics/web/?pli=1%23realtime/rt-overview/a3806884w7281302p7559789/" TargetMode="Externa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4" y="1900826"/>
            <a:ext cx="7971469" cy="25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8532813" cy="647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/>
              <a:t>Key Metrics – Google Analytics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313" y="1101982"/>
            <a:ext cx="7572375" cy="442912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Visits</a:t>
            </a:r>
          </a:p>
          <a:p>
            <a:r>
              <a:rPr lang="en-US" altLang="en-US" dirty="0" smtClean="0"/>
              <a:t>Page Views</a:t>
            </a:r>
          </a:p>
          <a:p>
            <a:r>
              <a:rPr lang="en-US" altLang="en-US" dirty="0" smtClean="0"/>
              <a:t>Pages/Visit</a:t>
            </a:r>
          </a:p>
          <a:p>
            <a:r>
              <a:rPr lang="en-US" altLang="en-US" dirty="0" smtClean="0"/>
              <a:t>Bounce Rate</a:t>
            </a:r>
          </a:p>
          <a:p>
            <a:r>
              <a:rPr lang="en-US" altLang="en-US" dirty="0" smtClean="0"/>
              <a:t>Av. Time on Site</a:t>
            </a:r>
          </a:p>
          <a:p>
            <a:r>
              <a:rPr lang="en-US" altLang="en-US" dirty="0" smtClean="0"/>
              <a:t>% New Visits</a:t>
            </a:r>
          </a:p>
          <a:p>
            <a:r>
              <a:rPr lang="en-US" altLang="en-US" dirty="0" smtClean="0"/>
              <a:t>Goals (enquiries!)</a:t>
            </a:r>
          </a:p>
          <a:p>
            <a:r>
              <a:rPr lang="en-US" altLang="en-US" dirty="0" smtClean="0"/>
              <a:t>Phone calls</a:t>
            </a:r>
          </a:p>
        </p:txBody>
      </p:sp>
    </p:spTree>
    <p:extLst>
      <p:ext uri="{BB962C8B-B14F-4D97-AF65-F5344CB8AC3E}">
        <p14:creationId xmlns:p14="http://schemas.microsoft.com/office/powerpoint/2010/main" val="427688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18869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Real time tracking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4" y="848340"/>
            <a:ext cx="78073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8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477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Traffic Sources – Keywords (not provided)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8223" b="6519"/>
          <a:stretch/>
        </p:blipFill>
        <p:spPr bwMode="auto">
          <a:xfrm>
            <a:off x="162233" y="908720"/>
            <a:ext cx="8672051" cy="4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8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0763" cy="6477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But what keywords?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9" y="795180"/>
            <a:ext cx="7919884" cy="52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3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05"/>
            <a:ext cx="43372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Set up automatic reports</a:t>
            </a:r>
            <a:endParaRPr lang="en-GB" sz="3200" dirty="0"/>
          </a:p>
        </p:txBody>
      </p:sp>
      <p:pic>
        <p:nvPicPr>
          <p:cNvPr id="5" name="Content Placeholder 3" descr="setuprepor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922" y="920392"/>
            <a:ext cx="7881938" cy="5214937"/>
          </a:xfrm>
        </p:spPr>
      </p:pic>
    </p:spTree>
    <p:extLst>
      <p:ext uri="{BB962C8B-B14F-4D97-AF65-F5344CB8AC3E}">
        <p14:creationId xmlns:p14="http://schemas.microsoft.com/office/powerpoint/2010/main" val="113684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in mobile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673200"/>
            <a:ext cx="7432657" cy="55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8027988" cy="6477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Mobile device access volume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9" r="9302" b="6761"/>
          <a:stretch/>
        </p:blipFill>
        <p:spPr bwMode="auto">
          <a:xfrm>
            <a:off x="265475" y="836712"/>
            <a:ext cx="8674830" cy="49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3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8806"/>
            <a:ext cx="802798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Adwords</a:t>
            </a:r>
            <a:r>
              <a:rPr lang="en-GB" dirty="0" smtClean="0"/>
              <a:t> Conversion Tracking Just Got Better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922612"/>
            <a:ext cx="8640960" cy="232203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Track Leads that become clients not just leads</a:t>
            </a:r>
          </a:p>
          <a:p>
            <a:pPr lvl="1"/>
            <a:r>
              <a:rPr lang="en-GB" sz="1800" dirty="0" smtClean="0"/>
              <a:t>Each ad click gets a unique alphanumeric Click ID</a:t>
            </a:r>
          </a:p>
          <a:p>
            <a:pPr lvl="1"/>
            <a:r>
              <a:rPr lang="en-GB" sz="1800" dirty="0" smtClean="0"/>
              <a:t>Contact form submission passes Click ID into lead database</a:t>
            </a:r>
          </a:p>
          <a:p>
            <a:pPr lvl="1"/>
            <a:r>
              <a:rPr lang="en-GB" sz="1800" dirty="0" smtClean="0"/>
              <a:t>Solicitors qualify leads into cases vs. junk</a:t>
            </a:r>
          </a:p>
          <a:p>
            <a:pPr lvl="1"/>
            <a:r>
              <a:rPr lang="en-GB" sz="1800" dirty="0" smtClean="0"/>
              <a:t>Qualifying lead Click IDs are passed back to </a:t>
            </a:r>
            <a:r>
              <a:rPr lang="en-GB" sz="1800" dirty="0" err="1" smtClean="0"/>
              <a:t>Adwords</a:t>
            </a:r>
            <a:endParaRPr lang="en-GB" sz="1800" dirty="0" smtClean="0"/>
          </a:p>
          <a:p>
            <a:pPr lvl="1"/>
            <a:r>
              <a:rPr lang="en-GB" sz="1800" dirty="0" smtClean="0"/>
              <a:t>All cases can be tracked back to exact click source</a:t>
            </a:r>
          </a:p>
          <a:p>
            <a:pPr lvl="1"/>
            <a:endParaRPr lang="en-GB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18976"/>
              </p:ext>
            </p:extLst>
          </p:nvPr>
        </p:nvGraphicFramePr>
        <p:xfrm>
          <a:off x="434579" y="3141405"/>
          <a:ext cx="8207977" cy="2669458"/>
        </p:xfrm>
        <a:graphic>
          <a:graphicData uri="http://schemas.openxmlformats.org/drawingml/2006/table">
            <a:tbl>
              <a:tblPr/>
              <a:tblGrid>
                <a:gridCol w="1434403"/>
                <a:gridCol w="637513"/>
                <a:gridCol w="796890"/>
                <a:gridCol w="1354715"/>
                <a:gridCol w="465488"/>
                <a:gridCol w="1526740"/>
                <a:gridCol w="637513"/>
                <a:gridCol w="1354715"/>
              </a:tblGrid>
              <a:tr h="61083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Click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Lead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Case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 Accident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Cerebral Palsy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£2,500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Injury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£4,000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£1,333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 Neg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Slip &amp; Trip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£6,000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£714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0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8820472" cy="647700"/>
          </a:xfrm>
        </p:spPr>
        <p:txBody>
          <a:bodyPr/>
          <a:lstStyle/>
          <a:p>
            <a:r>
              <a:rPr lang="en-GB" dirty="0" smtClean="0"/>
              <a:t>Phone </a:t>
            </a:r>
            <a:r>
              <a:rPr lang="en-GB" dirty="0"/>
              <a:t>C</a:t>
            </a:r>
            <a:r>
              <a:rPr lang="en-GB" dirty="0" smtClean="0"/>
              <a:t>all Tracking Integration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4572" y="878512"/>
            <a:ext cx="7572428" cy="442915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Google Analytics Call Tracking</a:t>
            </a:r>
          </a:p>
          <a:p>
            <a:r>
              <a:rPr lang="en-GB" sz="2000" dirty="0" smtClean="0"/>
              <a:t>Google Analytics integration allows you to see phone call conversions within your Google Analytics account.</a:t>
            </a:r>
          </a:p>
          <a:p>
            <a:pPr lvl="1"/>
            <a:r>
              <a:rPr lang="en-GB" sz="1600" dirty="0" smtClean="0"/>
              <a:t>Tie the phone call conversion back to the exact visitor in real time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Google </a:t>
            </a:r>
            <a:r>
              <a:rPr lang="en-GB" sz="2000" dirty="0" err="1" smtClean="0"/>
              <a:t>AdWords</a:t>
            </a:r>
            <a:r>
              <a:rPr lang="en-GB" sz="2000" dirty="0" smtClean="0"/>
              <a:t> Call Tracking</a:t>
            </a:r>
          </a:p>
          <a:p>
            <a:r>
              <a:rPr lang="en-GB" sz="2000" dirty="0" smtClean="0"/>
              <a:t>Link Google Analytics &amp; </a:t>
            </a:r>
            <a:r>
              <a:rPr lang="en-GB" sz="2000" dirty="0" err="1" smtClean="0"/>
              <a:t>AdWords</a:t>
            </a:r>
            <a:r>
              <a:rPr lang="en-GB" sz="2000" dirty="0" smtClean="0"/>
              <a:t> accounts to see phone call conversions within your </a:t>
            </a:r>
            <a:r>
              <a:rPr lang="en-GB" sz="2000" dirty="0" err="1" smtClean="0"/>
              <a:t>AdWords</a:t>
            </a:r>
            <a:r>
              <a:rPr lang="en-GB" sz="2000" dirty="0" smtClean="0"/>
              <a:t> account</a:t>
            </a:r>
          </a:p>
          <a:p>
            <a:pPr lvl="1"/>
            <a:r>
              <a:rPr lang="en-GB" sz="1600" dirty="0" smtClean="0"/>
              <a:t>see how many phone calls your campaigns, ad groups and keywords have generated </a:t>
            </a:r>
            <a:endParaRPr lang="en-GB" dirty="0" smtClean="0"/>
          </a:p>
          <a:p>
            <a:pPr lvl="1"/>
            <a:r>
              <a:rPr lang="en-GB" sz="1600" dirty="0" smtClean="0"/>
              <a:t>make more informed decisions about your PPC ad spend</a:t>
            </a:r>
            <a:endParaRPr lang="en-GB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6" y="5081928"/>
            <a:ext cx="2857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21" y="4935260"/>
            <a:ext cx="269938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17" y="5167917"/>
            <a:ext cx="2859583" cy="81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1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2" y="833119"/>
            <a:ext cx="6973148" cy="52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7049" y="1015999"/>
            <a:ext cx="8605837" cy="4429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Google Local is dominating </a:t>
            </a:r>
            <a:r>
              <a:rPr lang="en-US" altLang="en-US" dirty="0" err="1" smtClean="0">
                <a:solidFill>
                  <a:schemeClr val="tx1"/>
                </a:solidFill>
              </a:rPr>
              <a:t>localised</a:t>
            </a:r>
            <a:r>
              <a:rPr lang="en-US" altLang="en-US" dirty="0" smtClean="0">
                <a:solidFill>
                  <a:schemeClr val="tx1"/>
                </a:solidFill>
              </a:rPr>
              <a:t> keywords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No more links in press releases!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“Social signals” from Facebook, LinkedIn, Twitter </a:t>
            </a:r>
            <a:r>
              <a:rPr lang="en-US" altLang="en-US" dirty="0" err="1" smtClean="0">
                <a:solidFill>
                  <a:schemeClr val="tx1"/>
                </a:solidFill>
              </a:rPr>
              <a:t>etc</a:t>
            </a:r>
            <a:r>
              <a:rPr lang="en-US" altLang="en-US" dirty="0" smtClean="0">
                <a:solidFill>
                  <a:schemeClr val="tx1"/>
                </a:solidFill>
              </a:rPr>
              <a:t> are becoming vital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Mobile search is becoming more important i.e. people searching via smartphones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As important as email marketing to existing clients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Keyword research to develop “targeted” keyword lists is even more important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(not provided)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Need to worry about “link” sites, not just your site</a:t>
            </a:r>
          </a:p>
        </p:txBody>
      </p:sp>
    </p:spTree>
    <p:extLst>
      <p:ext uri="{BB962C8B-B14F-4D97-AF65-F5344CB8AC3E}">
        <p14:creationId xmlns:p14="http://schemas.microsoft.com/office/powerpoint/2010/main" val="22950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40763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Penguin 2.0 &amp; </a:t>
            </a:r>
            <a:r>
              <a:rPr lang="en-US" altLang="en-US" sz="3200" dirty="0" smtClean="0"/>
              <a:t>SEO in </a:t>
            </a:r>
            <a:r>
              <a:rPr lang="en-US" altLang="en-US" sz="3200" dirty="0" smtClean="0"/>
              <a:t>general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4325" y="1712346"/>
            <a:ext cx="4286250" cy="442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Well written sites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Sites with little advertising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Proven niche “authority” sites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16463" y="1697086"/>
            <a:ext cx="42481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Keyword stuffing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Poor link building practices (both in &amp; out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Lots of exact-match anchor texts (30% or more of a link profile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Too many ads “above the fold”</a:t>
            </a:r>
          </a:p>
        </p:txBody>
      </p:sp>
      <p:pic>
        <p:nvPicPr>
          <p:cNvPr id="5" name="Picture 4" descr="ti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96973"/>
            <a:ext cx="765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96973"/>
            <a:ext cx="7191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1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40763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3 Keys to SEO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0999" y="969246"/>
            <a:ext cx="8423788" cy="5107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AutoNum type="arabicPlain"/>
            </a:pPr>
            <a:r>
              <a:rPr lang="en-US" altLang="en-US" b="1" dirty="0" err="1" smtClean="0">
                <a:solidFill>
                  <a:schemeClr val="tx1"/>
                </a:solidFill>
              </a:rPr>
              <a:t>Linkworthy</a:t>
            </a:r>
            <a:r>
              <a:rPr lang="en-US" altLang="en-US" b="1" dirty="0" smtClean="0">
                <a:solidFill>
                  <a:schemeClr val="tx1"/>
                </a:solidFill>
              </a:rPr>
              <a:t> - make it useful &amp; compelling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</a:rPr>
              <a:t>SEO is intertwined with web site design &amp; content</a:t>
            </a:r>
          </a:p>
          <a:p>
            <a:pPr lvl="1" algn="l"/>
            <a:r>
              <a:rPr lang="en-GB" altLang="en-US" dirty="0" smtClean="0">
                <a:solidFill>
                  <a:schemeClr val="tx1"/>
                </a:solidFill>
              </a:rPr>
              <a:t>Tips booklets, news, content</a:t>
            </a:r>
          </a:p>
          <a:p>
            <a:pPr lvl="1" algn="l"/>
            <a:r>
              <a:rPr lang="en-GB" altLang="en-US" dirty="0" smtClean="0">
                <a:solidFill>
                  <a:schemeClr val="tx1"/>
                </a:solidFill>
              </a:rPr>
              <a:t>Bear in mind it</a:t>
            </a:r>
            <a:r>
              <a:rPr lang="ja-JP" altLang="en-GB" dirty="0" smtClean="0">
                <a:solidFill>
                  <a:schemeClr val="tx1"/>
                </a:solidFill>
              </a:rPr>
              <a:t>’</a:t>
            </a:r>
            <a:r>
              <a:rPr lang="en-GB" altLang="ja-JP" dirty="0" smtClean="0">
                <a:solidFill>
                  <a:schemeClr val="tx1"/>
                </a:solidFill>
              </a:rPr>
              <a:t>s the law we are talking about!</a:t>
            </a:r>
          </a:p>
          <a:p>
            <a:pPr lvl="1" algn="l"/>
            <a:endParaRPr lang="en-US" altLang="ja-JP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lain"/>
            </a:pPr>
            <a:r>
              <a:rPr lang="en-US" altLang="en-US" b="1" dirty="0" smtClean="0">
                <a:solidFill>
                  <a:schemeClr val="tx1"/>
                </a:solidFill>
              </a:rPr>
              <a:t>Keywords &amp; Content - Site </a:t>
            </a:r>
            <a:r>
              <a:rPr lang="en-US" altLang="en-US" b="1" dirty="0" err="1" smtClean="0">
                <a:solidFill>
                  <a:schemeClr val="tx1"/>
                </a:solidFill>
              </a:rPr>
              <a:t>optimisation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</a:rPr>
              <a:t>Theme optimization = keyword-focused content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</a:rPr>
              <a:t>More content = higher PR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</a:rPr>
              <a:t>Follow best practices, avoid worst</a:t>
            </a:r>
          </a:p>
          <a:p>
            <a:pPr lvl="1" algn="l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lain"/>
            </a:pPr>
            <a:r>
              <a:rPr lang="en-US" altLang="en-US" b="1" dirty="0" smtClean="0">
                <a:solidFill>
                  <a:schemeClr val="tx1"/>
                </a:solidFill>
              </a:rPr>
              <a:t>Link/Social Popularity </a:t>
            </a:r>
            <a:r>
              <a:rPr lang="en-US" altLang="en-US" b="1" dirty="0" smtClean="0">
                <a:solidFill>
                  <a:schemeClr val="tx1"/>
                </a:solidFill>
              </a:rPr>
              <a:t>- Off-site optimisation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</a:rPr>
              <a:t>Social signals</a:t>
            </a:r>
          </a:p>
          <a:p>
            <a:pPr lvl="1" algn="l"/>
            <a:r>
              <a:rPr lang="en-US" altLang="en-US" dirty="0" err="1" smtClean="0">
                <a:solidFill>
                  <a:schemeClr val="tx1"/>
                </a:solidFill>
              </a:rPr>
              <a:t>Maximise</a:t>
            </a:r>
            <a:r>
              <a:rPr lang="en-US" altLang="en-US" dirty="0" smtClean="0">
                <a:solidFill>
                  <a:schemeClr val="tx1"/>
                </a:solidFill>
              </a:rPr>
              <a:t> low volume, high </a:t>
            </a:r>
            <a:r>
              <a:rPr lang="en-US" altLang="en-US" dirty="0" smtClean="0">
                <a:solidFill>
                  <a:schemeClr val="tx1"/>
                </a:solidFill>
              </a:rPr>
              <a:t>PR inbound links (backlinks)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</a:rPr>
              <a:t>Keyword filled </a:t>
            </a:r>
            <a:r>
              <a:rPr lang="en-US" altLang="en-US" dirty="0" smtClean="0">
                <a:solidFill>
                  <a:schemeClr val="tx1"/>
                </a:solidFill>
              </a:rPr>
              <a:t>anchor text (example: “planning solicitor” not “Kingsley Smith”</a:t>
            </a:r>
            <a:endParaRPr lang="en-GB" altLang="ja-JP" dirty="0" smtClean="0">
              <a:solidFill>
                <a:schemeClr val="tx1"/>
              </a:solidFill>
            </a:endParaRPr>
          </a:p>
          <a:p>
            <a:pPr lvl="1" algn="l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1" y="697951"/>
            <a:ext cx="7831292" cy="552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795" y="0"/>
            <a:ext cx="50610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+mj-lt"/>
              </a:rPr>
              <a:t>Page structure still important</a:t>
            </a:r>
            <a:endParaRPr lang="en-GB" sz="3200" dirty="0">
              <a:latin typeface="+mj-lt"/>
            </a:endParaRPr>
          </a:p>
        </p:txBody>
      </p:sp>
      <p:sp>
        <p:nvSpPr>
          <p:cNvPr id="7" name="Oval Callout 4"/>
          <p:cNvSpPr>
            <a:spLocks noChangeArrowheads="1"/>
          </p:cNvSpPr>
          <p:nvPr/>
        </p:nvSpPr>
        <p:spPr bwMode="auto">
          <a:xfrm>
            <a:off x="6588125" y="687351"/>
            <a:ext cx="2376488" cy="863600"/>
          </a:xfrm>
          <a:prstGeom prst="wedgeEllipseCallout">
            <a:avLst>
              <a:gd name="adj1" fmla="val -100278"/>
              <a:gd name="adj2" fmla="val -45282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Meta title</a:t>
            </a:r>
          </a:p>
        </p:txBody>
      </p:sp>
      <p:sp>
        <p:nvSpPr>
          <p:cNvPr id="8" name="Oval Callout 5"/>
          <p:cNvSpPr>
            <a:spLocks noChangeArrowheads="1"/>
          </p:cNvSpPr>
          <p:nvPr/>
        </p:nvSpPr>
        <p:spPr bwMode="auto">
          <a:xfrm>
            <a:off x="107950" y="2133600"/>
            <a:ext cx="2663825" cy="863600"/>
          </a:xfrm>
          <a:prstGeom prst="wedgeEllipseCallout">
            <a:avLst>
              <a:gd name="adj1" fmla="val 52785"/>
              <a:gd name="adj2" fmla="val -157961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Page name</a:t>
            </a:r>
          </a:p>
        </p:txBody>
      </p:sp>
      <p:sp>
        <p:nvSpPr>
          <p:cNvPr id="9" name="Oval Callout 6"/>
          <p:cNvSpPr>
            <a:spLocks noChangeArrowheads="1"/>
          </p:cNvSpPr>
          <p:nvPr/>
        </p:nvSpPr>
        <p:spPr bwMode="auto">
          <a:xfrm>
            <a:off x="6712488" y="4283127"/>
            <a:ext cx="1908175" cy="863600"/>
          </a:xfrm>
          <a:prstGeom prst="wedgeEllipseCallout">
            <a:avLst>
              <a:gd name="adj1" fmla="val -84838"/>
              <a:gd name="adj2" fmla="val -120403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H1 tag</a:t>
            </a:r>
          </a:p>
        </p:txBody>
      </p:sp>
      <p:sp>
        <p:nvSpPr>
          <p:cNvPr id="10" name="Oval Callout 7"/>
          <p:cNvSpPr>
            <a:spLocks noChangeArrowheads="1"/>
          </p:cNvSpPr>
          <p:nvPr/>
        </p:nvSpPr>
        <p:spPr bwMode="auto">
          <a:xfrm>
            <a:off x="783918" y="4714927"/>
            <a:ext cx="1728788" cy="863600"/>
          </a:xfrm>
          <a:prstGeom prst="wedgeEllipseCallout">
            <a:avLst>
              <a:gd name="adj1" fmla="val 168896"/>
              <a:gd name="adj2" fmla="val 5454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H2 tag</a:t>
            </a:r>
          </a:p>
        </p:txBody>
      </p:sp>
      <p:sp>
        <p:nvSpPr>
          <p:cNvPr id="11" name="Oval Callout 8"/>
          <p:cNvSpPr>
            <a:spLocks noChangeArrowheads="1"/>
          </p:cNvSpPr>
          <p:nvPr/>
        </p:nvSpPr>
        <p:spPr bwMode="auto">
          <a:xfrm>
            <a:off x="1116013" y="3573463"/>
            <a:ext cx="2519362" cy="863600"/>
          </a:xfrm>
          <a:prstGeom prst="wedgeEllipseCallout">
            <a:avLst>
              <a:gd name="adj1" fmla="val 104005"/>
              <a:gd name="adj2" fmla="val 8863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85622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640763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Google Webmaster Tools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1244600"/>
            <a:ext cx="8640763" cy="411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0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640763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Google Webmaster Tools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1244600"/>
            <a:ext cx="8640763" cy="411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65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0"/>
            <a:ext cx="8027988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3200" dirty="0">
                <a:latin typeface="+mj-lt"/>
                <a:ea typeface="+mj-ea"/>
                <a:cs typeface="+mj-cs"/>
              </a:rPr>
              <a:t>Keeping Things in Perspective</a:t>
            </a:r>
            <a:endParaRPr lang="en-US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46894" y="748507"/>
            <a:ext cx="8050212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MS PGothic" pitchFamily="34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0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0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0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082"/>
                </a:solidFill>
                <a:latin typeface="+mn-lt"/>
              </a:defRPr>
            </a:lvl9pPr>
          </a:lstStyle>
          <a:p>
            <a:r>
              <a:rPr lang="en-GB" altLang="en-US" dirty="0" smtClean="0">
                <a:solidFill>
                  <a:schemeClr val="tx1"/>
                </a:solidFill>
              </a:rPr>
              <a:t>Top Priorities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Volume of communication contacts with existing clients (cross selling)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Growth in prospects (mailing list)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No. of new enquiries and their source (phone, letter, web)</a:t>
            </a:r>
            <a:endParaRPr lang="en-GB" altLang="en-US" sz="2400" dirty="0" smtClean="0">
              <a:solidFill>
                <a:schemeClr val="tx1"/>
              </a:solidFill>
            </a:endParaRPr>
          </a:p>
          <a:p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Prospects</a:t>
            </a:r>
          </a:p>
          <a:p>
            <a:pPr lvl="1"/>
            <a:r>
              <a:rPr lang="en-GB" altLang="en-US" dirty="0" err="1" smtClean="0">
                <a:solidFill>
                  <a:schemeClr val="tx1"/>
                </a:solidFill>
              </a:rPr>
              <a:t>No.of</a:t>
            </a:r>
            <a:r>
              <a:rPr lang="en-GB" altLang="en-US" dirty="0" smtClean="0">
                <a:solidFill>
                  <a:schemeClr val="tx1"/>
                </a:solidFill>
              </a:rPr>
              <a:t> prospects coming to the site from a search engine 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How many then contact the firm?</a:t>
            </a:r>
          </a:p>
          <a:p>
            <a:pPr lvl="1"/>
            <a:r>
              <a:rPr lang="en-GB" altLang="en-US" dirty="0" smtClean="0">
                <a:solidFill>
                  <a:schemeClr val="tx1"/>
                </a:solidFill>
              </a:rPr>
              <a:t>How many join the mailing list?</a:t>
            </a:r>
          </a:p>
          <a:p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Marketing performance</a:t>
            </a:r>
          </a:p>
          <a:p>
            <a:pPr lvl="1"/>
            <a:r>
              <a:rPr lang="en-GB" altLang="en-US" dirty="0" err="1" smtClean="0">
                <a:solidFill>
                  <a:schemeClr val="tx1"/>
                </a:solidFill>
              </a:rPr>
              <a:t>No.of</a:t>
            </a:r>
            <a:r>
              <a:rPr lang="en-GB" altLang="en-US" dirty="0" smtClean="0">
                <a:solidFill>
                  <a:schemeClr val="tx1"/>
                </a:solidFill>
              </a:rPr>
              <a:t> people who respond to a specific communication</a:t>
            </a:r>
          </a:p>
          <a:p>
            <a:pPr lvl="1"/>
            <a:endParaRPr lang="en-GB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0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8027988" cy="647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/>
              <a:t>Create an account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9480" r="15093" b="5631"/>
          <a:stretch/>
        </p:blipFill>
        <p:spPr bwMode="auto">
          <a:xfrm>
            <a:off x="1027984" y="764704"/>
            <a:ext cx="7245862" cy="53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8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613</Words>
  <Application>Microsoft Macintosh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an account</vt:lpstr>
      <vt:lpstr>Key Metrics – Google Analytics</vt:lpstr>
      <vt:lpstr>PowerPoint Presentation</vt:lpstr>
      <vt:lpstr>Traffic Sources – Keywords (not provided)</vt:lpstr>
      <vt:lpstr>But what keywords?</vt:lpstr>
      <vt:lpstr>PowerPoint Presentation</vt:lpstr>
      <vt:lpstr>Growth in mobile usage</vt:lpstr>
      <vt:lpstr>Mobile device access volume</vt:lpstr>
      <vt:lpstr>PowerPoint Presentation</vt:lpstr>
      <vt:lpstr>Phone Call Tracking Integration</vt:lpstr>
      <vt:lpstr>PowerPoint Presentation</vt:lpstr>
    </vt:vector>
  </TitlesOfParts>
  <Company>Conscious Solutions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Gilroy</dc:creator>
  <cp:lastModifiedBy>David Gilroy</cp:lastModifiedBy>
  <cp:revision>7</cp:revision>
  <dcterms:created xsi:type="dcterms:W3CDTF">2014-11-02T09:19:54Z</dcterms:created>
  <dcterms:modified xsi:type="dcterms:W3CDTF">2014-11-03T13:19:41Z</dcterms:modified>
</cp:coreProperties>
</file>