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08" r:id="rId2"/>
    <p:sldId id="309" r:id="rId3"/>
    <p:sldId id="262" r:id="rId4"/>
    <p:sldId id="258" r:id="rId5"/>
    <p:sldId id="257" r:id="rId6"/>
    <p:sldId id="264" r:id="rId7"/>
    <p:sldId id="288" r:id="rId8"/>
    <p:sldId id="289" r:id="rId9"/>
    <p:sldId id="276" r:id="rId10"/>
    <p:sldId id="266" r:id="rId11"/>
    <p:sldId id="281" r:id="rId12"/>
    <p:sldId id="282" r:id="rId13"/>
    <p:sldId id="283" r:id="rId14"/>
    <p:sldId id="284" r:id="rId15"/>
    <p:sldId id="280" r:id="rId16"/>
    <p:sldId id="268" r:id="rId17"/>
    <p:sldId id="269" r:id="rId18"/>
    <p:sldId id="272" r:id="rId19"/>
    <p:sldId id="267" r:id="rId20"/>
    <p:sldId id="277" r:id="rId21"/>
    <p:sldId id="278" r:id="rId22"/>
    <p:sldId id="279" r:id="rId23"/>
    <p:sldId id="273" r:id="rId24"/>
    <p:sldId id="260" r:id="rId25"/>
    <p:sldId id="285" r:id="rId26"/>
    <p:sldId id="286" r:id="rId27"/>
    <p:sldId id="274" r:id="rId28"/>
    <p:sldId id="263" r:id="rId29"/>
    <p:sldId id="287" r:id="rId30"/>
    <p:sldId id="275" r:id="rId31"/>
    <p:sldId id="290" r:id="rId32"/>
    <p:sldId id="291" r:id="rId33"/>
    <p:sldId id="256" r:id="rId34"/>
    <p:sldId id="292" r:id="rId35"/>
    <p:sldId id="294" r:id="rId36"/>
    <p:sldId id="299" r:id="rId37"/>
    <p:sldId id="295" r:id="rId38"/>
    <p:sldId id="259" r:id="rId39"/>
    <p:sldId id="301" r:id="rId40"/>
    <p:sldId id="302" r:id="rId41"/>
    <p:sldId id="297" r:id="rId42"/>
    <p:sldId id="300" r:id="rId43"/>
    <p:sldId id="303" r:id="rId44"/>
    <p:sldId id="298" r:id="rId45"/>
    <p:sldId id="304" r:id="rId46"/>
    <p:sldId id="305" r:id="rId47"/>
    <p:sldId id="296" r:id="rId48"/>
    <p:sldId id="307" r:id="rId49"/>
    <p:sldId id="293" r:id="rId50"/>
    <p:sldId id="31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BFBB6-F553-C447-B183-9A737A1F5339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7F35B-974C-C642-85FD-6253E9527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2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E410-70E0-C146-8F4C-A216B5D4CA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4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E410-70E0-C146-8F4C-A216B5D4CA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4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E410-70E0-C146-8F4C-A216B5D4CA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4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6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3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8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2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1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5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8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1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7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E6B2-C01A-E944-91C6-B1B8522794E5}" type="datetimeFigureOut">
              <a:rPr lang="en-US" smtClean="0"/>
              <a:t>11/05/15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B8018-0975-5E4C-8617-B2CEF7F7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79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7784" y="-11011"/>
            <a:ext cx="6516216" cy="686623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laceholder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" r="-7"/>
          <a:stretch/>
        </p:blipFill>
        <p:spPr bwMode="auto">
          <a:xfrm>
            <a:off x="2612056" y="2780928"/>
            <a:ext cx="6545015" cy="3501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sallycalverley:Downloads:RichmonteWellsREV_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255685" cy="5951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0" y="1171250"/>
            <a:ext cx="8901813" cy="77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4000" dirty="0" smtClean="0">
                <a:solidFill>
                  <a:srgbClr val="808080"/>
                </a:solidFill>
                <a:latin typeface="Calibri Light"/>
                <a:ea typeface="ＭＳ 明朝"/>
                <a:cs typeface="Times New Roman"/>
              </a:rPr>
              <a:t>New ideas</a:t>
            </a:r>
            <a:r>
              <a:rPr lang="en-US" sz="4000" dirty="0">
                <a:solidFill>
                  <a:srgbClr val="808080"/>
                </a:solidFill>
                <a:effectLst/>
                <a:latin typeface="Arial"/>
                <a:ea typeface="ＭＳ 明朝"/>
                <a:cs typeface="Times New Roman"/>
              </a:rPr>
              <a:t>	</a:t>
            </a:r>
            <a:r>
              <a:rPr lang="en-US" sz="4000" dirty="0" smtClean="0">
                <a:solidFill>
                  <a:srgbClr val="808080"/>
                </a:solidFill>
                <a:effectLst/>
                <a:latin typeface="Arial"/>
                <a:ea typeface="ＭＳ 明朝"/>
                <a:cs typeface="Times New Roman"/>
              </a:rPr>
              <a:t>	</a:t>
            </a:r>
            <a:r>
              <a:rPr lang="en-US" sz="4000" dirty="0" smtClean="0">
                <a:effectLst/>
                <a:latin typeface="Calibri Light"/>
                <a:ea typeface="ＭＳ 明朝"/>
                <a:cs typeface="Calibri Light"/>
              </a:rPr>
              <a:t>How to sell to shoppers</a:t>
            </a:r>
            <a:endParaRPr lang="en-US" sz="4000" dirty="0" smtClean="0">
              <a:effectLst/>
              <a:latin typeface="Calibri Light"/>
              <a:ea typeface="ＭＳ 明朝"/>
              <a:cs typeface="Calibri Light"/>
            </a:endParaRPr>
          </a:p>
          <a:p>
            <a:r>
              <a:rPr lang="en-US" sz="4000" dirty="0">
                <a:solidFill>
                  <a:schemeClr val="bg1"/>
                </a:solidFill>
                <a:latin typeface="Calibri Light"/>
                <a:ea typeface="ＭＳ 明朝"/>
                <a:cs typeface="Calibri Light"/>
              </a:rPr>
              <a:t>	</a:t>
            </a:r>
            <a:endParaRPr lang="en-US" sz="2800" dirty="0" smtClean="0">
              <a:solidFill>
                <a:schemeClr val="bg1"/>
              </a:solidFill>
              <a:effectLst/>
              <a:latin typeface="Calibri Light"/>
              <a:ea typeface="ＭＳ 明朝"/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 err="1" smtClean="0">
                <a:solidFill>
                  <a:schemeClr val="accent1"/>
                </a:solidFill>
                <a:latin typeface="Calibri Light"/>
                <a:cs typeface="Calibri Light"/>
              </a:rPr>
              <a:t>www.richmontewells.com</a:t>
            </a:r>
            <a:endParaRPr lang="en-US" sz="14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  <a:p>
            <a:pPr algn="r"/>
            <a:endParaRPr lang="en-US" sz="1400" b="0" i="0" dirty="0" err="1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1946241"/>
            <a:ext cx="6352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 Light"/>
                <a:ea typeface="ＭＳ 明朝"/>
                <a:cs typeface="Calibri Light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Calibri Light"/>
                <a:ea typeface="ＭＳ 明朝"/>
                <a:cs typeface="Calibri Light"/>
              </a:rPr>
              <a:t>		</a:t>
            </a:r>
            <a:r>
              <a:rPr lang="en-US" sz="2800" dirty="0" smtClean="0">
                <a:latin typeface="Calibri Light"/>
                <a:ea typeface="ＭＳ 明朝"/>
                <a:cs typeface="Calibri Light"/>
              </a:rPr>
              <a:t>What law firms can learn from retail</a:t>
            </a:r>
            <a:endParaRPr lang="en-US" sz="2800" dirty="0" smtClean="0">
              <a:effectLst/>
              <a:latin typeface="Calibri Light"/>
              <a:ea typeface="ＭＳ 明朝"/>
              <a:cs typeface="Calibri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2090538" y="2281162"/>
            <a:ext cx="5255141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1.	Be Creative</a:t>
            </a: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367450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2.	Be Convenient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4008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/>
              <a:t>3</a:t>
            </a:r>
            <a:r>
              <a:rPr lang="en-US" sz="6000" dirty="0" smtClean="0"/>
              <a:t>.	Put Customer first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8977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4.	Be Consistent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769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/>
              <a:t>5</a:t>
            </a:r>
            <a:r>
              <a:rPr lang="en-US" sz="6000" dirty="0" smtClean="0"/>
              <a:t>.	Care about value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61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2090538" y="2281162"/>
            <a:ext cx="5255141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1.	Be Creative</a:t>
            </a: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107026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bulb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8" y="783209"/>
            <a:ext cx="8278971" cy="490561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6"/>
            </a:contourClr>
          </a:sp3d>
        </p:spPr>
      </p:pic>
    </p:spTree>
    <p:extLst>
      <p:ext uri="{BB962C8B-B14F-4D97-AF65-F5344CB8AC3E}">
        <p14:creationId xmlns:p14="http://schemas.microsoft.com/office/powerpoint/2010/main" val="92966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475656" y="798286"/>
            <a:ext cx="0" cy="4574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75656" y="5373216"/>
            <a:ext cx="62290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4217559" y="3974799"/>
            <a:ext cx="3276116" cy="1005926"/>
          </a:xfrm>
          <a:custGeom>
            <a:avLst/>
            <a:gdLst>
              <a:gd name="connsiteX0" fmla="*/ 0 w 3276116"/>
              <a:gd name="connsiteY0" fmla="*/ 1005926 h 1005926"/>
              <a:gd name="connsiteX1" fmla="*/ 1103782 w 3276116"/>
              <a:gd name="connsiteY1" fmla="*/ 204660 h 1005926"/>
              <a:gd name="connsiteX2" fmla="*/ 3039180 w 3276116"/>
              <a:gd name="connsiteY2" fmla="*/ 23242 h 1005926"/>
              <a:gd name="connsiteX3" fmla="*/ 3175263 w 3276116"/>
              <a:gd name="connsiteY3" fmla="*/ 8123 h 100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116" h="1005926">
                <a:moveTo>
                  <a:pt x="0" y="1005926"/>
                </a:moveTo>
                <a:cubicBezTo>
                  <a:pt x="298626" y="687183"/>
                  <a:pt x="597252" y="368441"/>
                  <a:pt x="1103782" y="204660"/>
                </a:cubicBezTo>
                <a:cubicBezTo>
                  <a:pt x="1610312" y="40879"/>
                  <a:pt x="2693933" y="55998"/>
                  <a:pt x="3039180" y="23242"/>
                </a:cubicBezTo>
                <a:cubicBezTo>
                  <a:pt x="3384427" y="-9514"/>
                  <a:pt x="3279845" y="-696"/>
                  <a:pt x="3175263" y="8123"/>
                </a:cubicBezTo>
              </a:path>
            </a:pathLst>
          </a:custGeom>
          <a:ln w="76200" cap="rnd" cmpd="sng">
            <a:solidFill>
              <a:schemeClr val="tx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787275" y="1747928"/>
            <a:ext cx="3096344" cy="2592288"/>
          </a:xfrm>
          <a:prstGeom prst="line">
            <a:avLst/>
          </a:prstGeom>
          <a:ln w="76200" cap="rnd" cmpd="sng">
            <a:solidFill>
              <a:schemeClr val="tx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208374" y="690880"/>
            <a:ext cx="2262025" cy="1652280"/>
          </a:xfrm>
          <a:custGeom>
            <a:avLst/>
            <a:gdLst>
              <a:gd name="connsiteX0" fmla="*/ 0 w 2009184"/>
              <a:gd name="connsiteY0" fmla="*/ 1436598 h 1436598"/>
              <a:gd name="connsiteX1" fmla="*/ 1451548 w 2009184"/>
              <a:gd name="connsiteY1" fmla="*/ 1088879 h 1436598"/>
              <a:gd name="connsiteX2" fmla="*/ 1965639 w 2009184"/>
              <a:gd name="connsiteY2" fmla="*/ 91077 h 1436598"/>
              <a:gd name="connsiteX3" fmla="*/ 1980759 w 2009184"/>
              <a:gd name="connsiteY3" fmla="*/ 45722 h 143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184" h="1436598">
                <a:moveTo>
                  <a:pt x="0" y="1436598"/>
                </a:moveTo>
                <a:cubicBezTo>
                  <a:pt x="561970" y="1374865"/>
                  <a:pt x="1123941" y="1313133"/>
                  <a:pt x="1451548" y="1088879"/>
                </a:cubicBezTo>
                <a:cubicBezTo>
                  <a:pt x="1779155" y="864625"/>
                  <a:pt x="1877437" y="264937"/>
                  <a:pt x="1965639" y="91077"/>
                </a:cubicBezTo>
                <a:cubicBezTo>
                  <a:pt x="2053841" y="-82783"/>
                  <a:pt x="1980759" y="45722"/>
                  <a:pt x="1980759" y="45722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64604" y="4154596"/>
            <a:ext cx="202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 smtClean="0">
                <a:latin typeface="Calibri Light"/>
                <a:cs typeface="Calibri Light"/>
              </a:rPr>
              <a:t>Threshold</a:t>
            </a:r>
            <a:endParaRPr lang="en-US" sz="2800" b="0" i="0" dirty="0" smtClean="0">
              <a:latin typeface="Calibri Light"/>
              <a:cs typeface="Calibri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9277081">
            <a:off x="2042055" y="2889811"/>
            <a:ext cx="485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0" i="0" dirty="0" smtClean="0">
                <a:latin typeface="Calibri Light"/>
                <a:cs typeface="Calibri Light"/>
              </a:rPr>
              <a:t>Performance</a:t>
            </a:r>
            <a:endParaRPr lang="en-US" sz="2800" b="0" i="0" dirty="0" smtClean="0">
              <a:latin typeface="Calibri Light"/>
              <a:cs typeface="Calibri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1869" y="792563"/>
            <a:ext cx="22508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 smtClean="0">
                <a:latin typeface="Calibri Light"/>
                <a:cs typeface="Calibri Light"/>
              </a:rPr>
              <a:t>Excitement</a:t>
            </a:r>
            <a:r>
              <a:rPr lang="en-US" sz="36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 </a:t>
            </a:r>
            <a:endParaRPr lang="en-US" sz="36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  <a:p>
            <a:pPr algn="r"/>
            <a:endParaRPr lang="en-US" sz="28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93313" y="3316875"/>
            <a:ext cx="329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Customer satisfaction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48601" y="5434369"/>
            <a:ext cx="2655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Product Function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79574" y="3212976"/>
            <a:ext cx="320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bg2"/>
                </a:solidFill>
                <a:latin typeface="+mn-lt"/>
                <a:cs typeface="Calibri Light"/>
              </a:rPr>
              <a:t>Kano Model Analysis</a:t>
            </a:r>
          </a:p>
        </p:txBody>
      </p:sp>
    </p:spTree>
    <p:extLst>
      <p:ext uri="{BB962C8B-B14F-4D97-AF65-F5344CB8AC3E}">
        <p14:creationId xmlns:p14="http://schemas.microsoft.com/office/powerpoint/2010/main" val="153709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475656" y="798286"/>
            <a:ext cx="0" cy="4574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75656" y="5373216"/>
            <a:ext cx="62290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4217559" y="3974799"/>
            <a:ext cx="3276116" cy="1005926"/>
          </a:xfrm>
          <a:custGeom>
            <a:avLst/>
            <a:gdLst>
              <a:gd name="connsiteX0" fmla="*/ 0 w 3276116"/>
              <a:gd name="connsiteY0" fmla="*/ 1005926 h 1005926"/>
              <a:gd name="connsiteX1" fmla="*/ 1103782 w 3276116"/>
              <a:gd name="connsiteY1" fmla="*/ 204660 h 1005926"/>
              <a:gd name="connsiteX2" fmla="*/ 3039180 w 3276116"/>
              <a:gd name="connsiteY2" fmla="*/ 23242 h 1005926"/>
              <a:gd name="connsiteX3" fmla="*/ 3175263 w 3276116"/>
              <a:gd name="connsiteY3" fmla="*/ 8123 h 100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116" h="1005926">
                <a:moveTo>
                  <a:pt x="0" y="1005926"/>
                </a:moveTo>
                <a:cubicBezTo>
                  <a:pt x="298626" y="687183"/>
                  <a:pt x="597252" y="368441"/>
                  <a:pt x="1103782" y="204660"/>
                </a:cubicBezTo>
                <a:cubicBezTo>
                  <a:pt x="1610312" y="40879"/>
                  <a:pt x="2693933" y="55998"/>
                  <a:pt x="3039180" y="23242"/>
                </a:cubicBezTo>
                <a:cubicBezTo>
                  <a:pt x="3384427" y="-9514"/>
                  <a:pt x="3279845" y="-696"/>
                  <a:pt x="3175263" y="8123"/>
                </a:cubicBezTo>
              </a:path>
            </a:pathLst>
          </a:custGeom>
          <a:ln w="76200" cap="rnd" cmpd="sng">
            <a:solidFill>
              <a:schemeClr val="tx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787275" y="1747928"/>
            <a:ext cx="3096344" cy="2592288"/>
          </a:xfrm>
          <a:prstGeom prst="line">
            <a:avLst/>
          </a:prstGeom>
          <a:ln w="76200" cap="rnd" cmpd="sng">
            <a:solidFill>
              <a:schemeClr val="tx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208375" y="1272322"/>
            <a:ext cx="2009184" cy="1436598"/>
          </a:xfrm>
          <a:custGeom>
            <a:avLst/>
            <a:gdLst>
              <a:gd name="connsiteX0" fmla="*/ 0 w 2009184"/>
              <a:gd name="connsiteY0" fmla="*/ 1436598 h 1436598"/>
              <a:gd name="connsiteX1" fmla="*/ 1451548 w 2009184"/>
              <a:gd name="connsiteY1" fmla="*/ 1088879 h 1436598"/>
              <a:gd name="connsiteX2" fmla="*/ 1965639 w 2009184"/>
              <a:gd name="connsiteY2" fmla="*/ 91077 h 1436598"/>
              <a:gd name="connsiteX3" fmla="*/ 1980759 w 2009184"/>
              <a:gd name="connsiteY3" fmla="*/ 45722 h 143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184" h="1436598">
                <a:moveTo>
                  <a:pt x="0" y="1436598"/>
                </a:moveTo>
                <a:cubicBezTo>
                  <a:pt x="561970" y="1374865"/>
                  <a:pt x="1123941" y="1313133"/>
                  <a:pt x="1451548" y="1088879"/>
                </a:cubicBezTo>
                <a:cubicBezTo>
                  <a:pt x="1779155" y="864625"/>
                  <a:pt x="1877437" y="264937"/>
                  <a:pt x="1965639" y="91077"/>
                </a:cubicBezTo>
                <a:cubicBezTo>
                  <a:pt x="2053841" y="-82783"/>
                  <a:pt x="1980759" y="45722"/>
                  <a:pt x="1980759" y="45722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7626" y="4477762"/>
            <a:ext cx="202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Threshold</a:t>
            </a:r>
            <a:endParaRPr lang="en-US" sz="28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9277081">
            <a:off x="3119406" y="2564413"/>
            <a:ext cx="485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Performance</a:t>
            </a:r>
            <a:endParaRPr lang="en-US" sz="28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5401" y="792563"/>
            <a:ext cx="224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Excitement </a:t>
            </a:r>
            <a:endParaRPr lang="en-US" sz="36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93313" y="3316875"/>
            <a:ext cx="329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Customer satisfaction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48601" y="5434369"/>
            <a:ext cx="2655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Product Function</a:t>
            </a:r>
          </a:p>
        </p:txBody>
      </p:sp>
      <p:sp>
        <p:nvSpPr>
          <p:cNvPr id="13" name="Right Arrow 12"/>
          <p:cNvSpPr/>
          <p:nvPr/>
        </p:nvSpPr>
        <p:spPr>
          <a:xfrm rot="2852537">
            <a:off x="1953552" y="2649652"/>
            <a:ext cx="5059881" cy="1194832"/>
          </a:xfrm>
          <a:prstGeom prst="rightArrow">
            <a:avLst>
              <a:gd name="adj1" fmla="val 53059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368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2.	Be Convenient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5694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primark-800x600.jpg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60" y="861378"/>
            <a:ext cx="4038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6" descr="harvey_nichols001.jpg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380" y="3989864"/>
            <a:ext cx="40386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john-lew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315962"/>
            <a:ext cx="4518660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213360" y="230148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face to face</a:t>
            </a:r>
          </a:p>
          <a:p>
            <a:pPr marL="0" indent="0">
              <a:buNone/>
            </a:pPr>
            <a:endParaRPr lang="en-US" sz="6000" dirty="0"/>
          </a:p>
        </p:txBody>
      </p:sp>
      <p:pic>
        <p:nvPicPr>
          <p:cNvPr id="5" name="Picture 4" descr="john-lew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0" y="1651242"/>
            <a:ext cx="4518660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331036" y="1001002"/>
            <a:ext cx="8010324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online</a:t>
            </a:r>
            <a:endParaRPr lang="en-US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797" y="1506703"/>
            <a:ext cx="5145203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331036" y="1001002"/>
            <a:ext cx="8010324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wherever</a:t>
            </a:r>
            <a:endParaRPr lang="en-US" sz="6000" dirty="0"/>
          </a:p>
        </p:txBody>
      </p:sp>
      <p:pic>
        <p:nvPicPr>
          <p:cNvPr id="3" name="Picture 2" descr="images-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60" y="764540"/>
            <a:ext cx="3289300" cy="2463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images-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80" y="374396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7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/>
              <a:t>3</a:t>
            </a:r>
            <a:r>
              <a:rPr lang="en-US" sz="6000" dirty="0" smtClean="0"/>
              <a:t>.	Put Customer first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1206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sig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rak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urney-of-Li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9" y="609601"/>
            <a:ext cx="7773637" cy="51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4.	Be Consistent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932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040" y="731520"/>
            <a:ext cx="757936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“We </a:t>
            </a:r>
            <a:r>
              <a:rPr lang="en-US" sz="7200" dirty="0" smtClean="0"/>
              <a:t>are</a:t>
            </a:r>
            <a:r>
              <a:rPr lang="en-US" sz="5400" dirty="0" smtClean="0"/>
              <a:t> what we repeatedly do. </a:t>
            </a:r>
            <a:r>
              <a:rPr lang="en-US" sz="7200" dirty="0" smtClean="0">
                <a:solidFill>
                  <a:schemeClr val="accent1"/>
                </a:solidFill>
              </a:rPr>
              <a:t>Excellence</a:t>
            </a:r>
            <a:r>
              <a:rPr lang="en-US" sz="5400" dirty="0" smtClean="0">
                <a:solidFill>
                  <a:schemeClr val="accent1"/>
                </a:solidFill>
              </a:rPr>
              <a:t> </a:t>
            </a:r>
            <a:r>
              <a:rPr lang="en-US" sz="5400" dirty="0" smtClean="0"/>
              <a:t>is then is not an art but </a:t>
            </a:r>
            <a:r>
              <a:rPr lang="en-US" sz="7200" dirty="0" smtClean="0">
                <a:solidFill>
                  <a:schemeClr val="accent1"/>
                </a:solidFill>
              </a:rPr>
              <a:t>a habit</a:t>
            </a:r>
            <a:r>
              <a:rPr lang="en-US" sz="5400" dirty="0" smtClean="0"/>
              <a:t>” 									</a:t>
            </a:r>
          </a:p>
          <a:p>
            <a:r>
              <a:rPr lang="en-US" sz="5400" dirty="0"/>
              <a:t>	</a:t>
            </a:r>
            <a:r>
              <a:rPr lang="en-US" sz="5400" dirty="0" smtClean="0"/>
              <a:t>									Aristotle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5592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475656" y="798286"/>
            <a:ext cx="0" cy="4574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75656" y="5373216"/>
            <a:ext cx="62290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4217559" y="3974799"/>
            <a:ext cx="3276116" cy="1005926"/>
          </a:xfrm>
          <a:custGeom>
            <a:avLst/>
            <a:gdLst>
              <a:gd name="connsiteX0" fmla="*/ 0 w 3276116"/>
              <a:gd name="connsiteY0" fmla="*/ 1005926 h 1005926"/>
              <a:gd name="connsiteX1" fmla="*/ 1103782 w 3276116"/>
              <a:gd name="connsiteY1" fmla="*/ 204660 h 1005926"/>
              <a:gd name="connsiteX2" fmla="*/ 3039180 w 3276116"/>
              <a:gd name="connsiteY2" fmla="*/ 23242 h 1005926"/>
              <a:gd name="connsiteX3" fmla="*/ 3175263 w 3276116"/>
              <a:gd name="connsiteY3" fmla="*/ 8123 h 100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116" h="1005926">
                <a:moveTo>
                  <a:pt x="0" y="1005926"/>
                </a:moveTo>
                <a:cubicBezTo>
                  <a:pt x="298626" y="687183"/>
                  <a:pt x="597252" y="368441"/>
                  <a:pt x="1103782" y="204660"/>
                </a:cubicBezTo>
                <a:cubicBezTo>
                  <a:pt x="1610312" y="40879"/>
                  <a:pt x="2693933" y="55998"/>
                  <a:pt x="3039180" y="23242"/>
                </a:cubicBezTo>
                <a:cubicBezTo>
                  <a:pt x="3384427" y="-9514"/>
                  <a:pt x="3279845" y="-696"/>
                  <a:pt x="3175263" y="8123"/>
                </a:cubicBezTo>
              </a:path>
            </a:pathLst>
          </a:custGeom>
          <a:ln w="76200" cap="rnd" cmpd="sng">
            <a:solidFill>
              <a:schemeClr val="tx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787275" y="1747928"/>
            <a:ext cx="3096344" cy="2592288"/>
          </a:xfrm>
          <a:prstGeom prst="line">
            <a:avLst/>
          </a:prstGeom>
          <a:ln w="76200" cap="rnd" cmpd="sng">
            <a:solidFill>
              <a:schemeClr val="tx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208374" y="690880"/>
            <a:ext cx="2262025" cy="1652280"/>
          </a:xfrm>
          <a:custGeom>
            <a:avLst/>
            <a:gdLst>
              <a:gd name="connsiteX0" fmla="*/ 0 w 2009184"/>
              <a:gd name="connsiteY0" fmla="*/ 1436598 h 1436598"/>
              <a:gd name="connsiteX1" fmla="*/ 1451548 w 2009184"/>
              <a:gd name="connsiteY1" fmla="*/ 1088879 h 1436598"/>
              <a:gd name="connsiteX2" fmla="*/ 1965639 w 2009184"/>
              <a:gd name="connsiteY2" fmla="*/ 91077 h 1436598"/>
              <a:gd name="connsiteX3" fmla="*/ 1980759 w 2009184"/>
              <a:gd name="connsiteY3" fmla="*/ 45722 h 143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184" h="1436598">
                <a:moveTo>
                  <a:pt x="0" y="1436598"/>
                </a:moveTo>
                <a:cubicBezTo>
                  <a:pt x="561970" y="1374865"/>
                  <a:pt x="1123941" y="1313133"/>
                  <a:pt x="1451548" y="1088879"/>
                </a:cubicBezTo>
                <a:cubicBezTo>
                  <a:pt x="1779155" y="864625"/>
                  <a:pt x="1877437" y="264937"/>
                  <a:pt x="1965639" y="91077"/>
                </a:cubicBezTo>
                <a:cubicBezTo>
                  <a:pt x="2053841" y="-82783"/>
                  <a:pt x="1980759" y="45722"/>
                  <a:pt x="1980759" y="45722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64604" y="4154596"/>
            <a:ext cx="2029071" cy="646331"/>
          </a:xfrm>
          <a:prstGeom prst="wedgeRectCallou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 smtClean="0">
                <a:latin typeface="Calibri Light"/>
                <a:cs typeface="Calibri Light"/>
              </a:rPr>
              <a:t>Threshold</a:t>
            </a:r>
            <a:endParaRPr lang="en-US" sz="2800" b="0" i="0" dirty="0" smtClean="0">
              <a:latin typeface="Calibri Light"/>
              <a:cs typeface="Calibri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9277081">
            <a:off x="2042055" y="2889811"/>
            <a:ext cx="485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0" i="0" dirty="0" smtClean="0">
                <a:latin typeface="Calibri Light"/>
                <a:cs typeface="Calibri Light"/>
              </a:rPr>
              <a:t>Performance</a:t>
            </a:r>
            <a:endParaRPr lang="en-US" sz="2800" b="0" i="0" dirty="0" smtClean="0">
              <a:latin typeface="Calibri Light"/>
              <a:cs typeface="Calibri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1869" y="792563"/>
            <a:ext cx="22508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 smtClean="0">
                <a:latin typeface="Calibri Light"/>
                <a:cs typeface="Calibri Light"/>
              </a:rPr>
              <a:t>Excitement</a:t>
            </a:r>
            <a:r>
              <a:rPr lang="en-US" sz="36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 </a:t>
            </a:r>
            <a:endParaRPr lang="en-US" sz="36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  <a:p>
            <a:pPr algn="r"/>
            <a:endParaRPr lang="en-US" sz="28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93313" y="3316875"/>
            <a:ext cx="329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Customer satisfaction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48601" y="5434369"/>
            <a:ext cx="2655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Product Function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23301" y="318626"/>
            <a:ext cx="2380827" cy="2246769"/>
          </a:xfrm>
          <a:prstGeom prst="accentBorderCallout2">
            <a:avLst/>
          </a:prstGeom>
          <a:solidFill>
            <a:schemeClr val="tx1"/>
          </a:solidFill>
          <a:effectLst>
            <a:outerShdw blurRad="63500" dir="13500000" kx="2700000" rotWithShape="0">
              <a:schemeClr val="bg1">
                <a:lumMod val="50000"/>
                <a:lumOff val="50000"/>
                <a:alpha val="15000"/>
              </a:schemeClr>
            </a:outerShdw>
          </a:effectLst>
          <a:scene3d>
            <a:camera prst="orthographicFront"/>
            <a:lightRig rig="balanced" dir="t"/>
          </a:scene3d>
          <a:sp3d prstMaterial="powder"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Calibri Light"/>
                <a:cs typeface="Calibri Light"/>
              </a:rPr>
              <a:t>G</a:t>
            </a:r>
            <a:r>
              <a:rPr lang="en-US" sz="2800" b="0" i="0" dirty="0" smtClean="0">
                <a:solidFill>
                  <a:schemeClr val="accent1"/>
                </a:solidFill>
                <a:latin typeface="Calibri Light"/>
                <a:cs typeface="Calibri Light"/>
              </a:rPr>
              <a:t>et these wrong or miss some out and you have a problem</a:t>
            </a:r>
            <a:endParaRPr lang="en-US" sz="2800" b="0" i="0" dirty="0" smtClean="0">
              <a:solidFill>
                <a:schemeClr val="accent1"/>
              </a:solidFill>
              <a:cs typeface="Calibri Ligh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56758" y="2343160"/>
            <a:ext cx="1009983" cy="1512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20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3350379" y="2281162"/>
            <a:ext cx="2975429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Who?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2212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/>
              <a:t>5</a:t>
            </a:r>
            <a:r>
              <a:rPr lang="en-US" sz="6000" dirty="0" smtClean="0"/>
              <a:t>.	Care about value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903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mond-engagement-ring-hd-wallpapers-beautiful-desktop-background-photographs-widescreen-1024x6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9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What do your clients really really want?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6649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primark-800x600.jpg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60" y="861378"/>
            <a:ext cx="4038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6" descr="harvey_nichols001.jpg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380" y="3989864"/>
            <a:ext cx="40386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john-lew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315962"/>
            <a:ext cx="4518660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2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What?</a:t>
            </a:r>
            <a:endParaRPr lang="en-US" sz="6000" dirty="0"/>
          </a:p>
        </p:txBody>
      </p:sp>
      <p:pic>
        <p:nvPicPr>
          <p:cNvPr id="3" name="Picture 2" descr="sich_engagieren_arbeitsplatz_5schritt_226x226_01.gif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8" l="885" r="100000"/>
                    </a14:imgEffect>
                    <a14:imgEffect>
                      <a14:artisticPhotocopy/>
                    </a14:imgEffect>
                    <a14:imgEffect>
                      <a14:sharpenSoften amoun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705" y="2705776"/>
            <a:ext cx="2340015" cy="234001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17615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Focus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7285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Mosaic Profile Exampl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5" y="0"/>
            <a:ext cx="48462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1040" y="1920240"/>
            <a:ext cx="269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Who are your most profitable clients and what do they really really want?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702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Design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979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60897967_c920283ced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711200"/>
            <a:ext cx="812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anta_banca_branch_full_interior-565x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" y="478519"/>
            <a:ext cx="5166360" cy="2286000"/>
          </a:xfrm>
          <a:prstGeom prst="rect">
            <a:avLst/>
          </a:prstGeom>
        </p:spPr>
      </p:pic>
      <p:pic>
        <p:nvPicPr>
          <p:cNvPr id="3" name="Picture 2" descr="03-hurlingham-clinic-architecture-interior-design-furniture-architects-london-uk_1004x6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13" y="3606833"/>
            <a:ext cx="4436244" cy="3048813"/>
          </a:xfrm>
          <a:prstGeom prst="rect">
            <a:avLst/>
          </a:prstGeom>
        </p:spPr>
      </p:pic>
      <p:pic>
        <p:nvPicPr>
          <p:cNvPr id="4" name="Picture 3" descr="suncorp_lay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27" y="0"/>
            <a:ext cx="3668573" cy="44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 Street 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urney-of-Li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9" y="609601"/>
            <a:ext cx="7773637" cy="51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898022" y="2108442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Transform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3246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-dont-want-to-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60684330_32a7b453f9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11200"/>
            <a:ext cx="812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3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341120" y="2134084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Price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9475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primark-800x600.jpg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60" y="861378"/>
            <a:ext cx="4038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6" descr="harvey_nichols001.jpg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380" y="3989864"/>
            <a:ext cx="40386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john-lew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315962"/>
            <a:ext cx="4518660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_egg_by_zenonszatan-d4gji3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770483" y="2281321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Deliver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107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pCalmStudio.com-[Crown]-Keep-Calm-And-Deli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229360" y="2108442"/>
            <a:ext cx="7335520" cy="1943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/>
              <a:t>When?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6354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pping_legs_CC-RET_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7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7784" y="-11011"/>
            <a:ext cx="6516216" cy="686623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laceholder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" r="-7"/>
          <a:stretch/>
        </p:blipFill>
        <p:spPr bwMode="auto">
          <a:xfrm>
            <a:off x="2612056" y="2780928"/>
            <a:ext cx="6545015" cy="3501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sallycalverley:Downloads:RichmonteWellsREV_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255685" cy="5951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0" y="1171250"/>
            <a:ext cx="8901813" cy="77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2800" dirty="0" smtClean="0">
                <a:solidFill>
                  <a:srgbClr val="808080"/>
                </a:solidFill>
                <a:latin typeface="Calibri Light"/>
                <a:ea typeface="ＭＳ 明朝"/>
                <a:cs typeface="Times New Roman"/>
              </a:rPr>
              <a:t>T: 0117325 0253</a:t>
            </a:r>
            <a:r>
              <a:rPr lang="en-US" sz="4000" dirty="0">
                <a:solidFill>
                  <a:srgbClr val="808080"/>
                </a:solidFill>
                <a:effectLst/>
                <a:latin typeface="Arial"/>
                <a:ea typeface="ＭＳ 明朝"/>
                <a:cs typeface="Times New Roman"/>
              </a:rPr>
              <a:t>	</a:t>
            </a:r>
            <a:r>
              <a:rPr lang="en-US" sz="4000" dirty="0" smtClean="0">
                <a:effectLst/>
                <a:latin typeface="Calibri Light"/>
                <a:ea typeface="ＭＳ 明朝"/>
                <a:cs typeface="Calibri Light"/>
              </a:rPr>
              <a:t>Sally Calverley</a:t>
            </a:r>
            <a:endParaRPr lang="en-US" sz="4000" dirty="0" smtClean="0">
              <a:effectLst/>
              <a:latin typeface="Calibri Light"/>
              <a:ea typeface="ＭＳ 明朝"/>
              <a:cs typeface="Calibri Light"/>
            </a:endParaRPr>
          </a:p>
          <a:p>
            <a:r>
              <a:rPr lang="en-US" sz="4000" dirty="0">
                <a:solidFill>
                  <a:schemeClr val="bg1"/>
                </a:solidFill>
                <a:latin typeface="Calibri Light"/>
                <a:ea typeface="ＭＳ 明朝"/>
                <a:cs typeface="Calibri Light"/>
              </a:rPr>
              <a:t>	</a:t>
            </a:r>
            <a:endParaRPr lang="en-US" sz="2800" dirty="0" smtClean="0">
              <a:solidFill>
                <a:schemeClr val="bg1"/>
              </a:solidFill>
              <a:effectLst/>
              <a:latin typeface="Calibri Light"/>
              <a:ea typeface="ＭＳ 明朝"/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 err="1" smtClean="0">
                <a:solidFill>
                  <a:schemeClr val="accent1"/>
                </a:solidFill>
                <a:latin typeface="Calibri Light"/>
                <a:cs typeface="Calibri Light"/>
              </a:rPr>
              <a:t>www.richmontewells.com</a:t>
            </a:r>
            <a:endParaRPr lang="en-US" sz="1400" b="0" i="0" dirty="0" smtClean="0">
              <a:solidFill>
                <a:schemeClr val="accent1"/>
              </a:solidFill>
              <a:latin typeface="Calibri Light"/>
              <a:cs typeface="Calibri Light"/>
            </a:endParaRPr>
          </a:p>
          <a:p>
            <a:pPr algn="r"/>
            <a:endParaRPr lang="en-US" sz="1400" b="0" i="0" dirty="0" err="1" smtClean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971" y="1938481"/>
            <a:ext cx="635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/>
                <a:ea typeface="ＭＳ 明朝"/>
                <a:cs typeface="Calibri Light"/>
              </a:rPr>
              <a:t>Managing Director</a:t>
            </a:r>
            <a:endParaRPr lang="en-US" sz="2800" dirty="0" smtClean="0">
              <a:effectLst/>
              <a:latin typeface="Calibri Light"/>
              <a:ea typeface="ＭＳ 明朝"/>
              <a:cs typeface="Calibri Light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1808215"/>
            <a:ext cx="262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M:07545395282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742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3350379" y="2281162"/>
            <a:ext cx="2975429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How?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4579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2072640" y="2281162"/>
            <a:ext cx="5222239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Retail is Detail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7628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__Magnifying_Glass____VII_by_salihag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902321"/>
            <a:ext cx="7843520" cy="52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9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769290" y="2408404"/>
            <a:ext cx="2975429" cy="1943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How?</a:t>
            </a:r>
            <a:endParaRPr lang="en-US" sz="6000" dirty="0"/>
          </a:p>
        </p:txBody>
      </p:sp>
      <p:pic>
        <p:nvPicPr>
          <p:cNvPr id="2" name="Picture 1" descr="sich_engagieren_arbeitsplatz_5schritt_226x226_01.gif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8" l="885" r="100000"/>
                    </a14:imgEffect>
                    <a14:imgEffect>
                      <a14:artisticPhotocopy/>
                    </a14:imgEffect>
                    <a14:imgEffect>
                      <a14:sharpenSoften amoun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600" y="1689776"/>
            <a:ext cx="2340015" cy="234001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1296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ichmonte Wells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00AEEF"/>
      </a:accent1>
      <a:accent2>
        <a:srgbClr val="333399"/>
      </a:accent2>
      <a:accent3>
        <a:srgbClr val="FFFFFF"/>
      </a:accent3>
      <a:accent4>
        <a:srgbClr val="000000"/>
      </a:accent4>
      <a:accent5>
        <a:srgbClr val="00AE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137</Words>
  <Application>Microsoft Macintosh PowerPoint</Application>
  <PresentationFormat>On-screen Show (4:3)</PresentationFormat>
  <Paragraphs>60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Richmonte Wells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Calverley</dc:creator>
  <cp:lastModifiedBy>Sally Calverley</cp:lastModifiedBy>
  <cp:revision>54</cp:revision>
  <dcterms:created xsi:type="dcterms:W3CDTF">2015-05-11T11:09:01Z</dcterms:created>
  <dcterms:modified xsi:type="dcterms:W3CDTF">2015-05-11T17:14:34Z</dcterms:modified>
</cp:coreProperties>
</file>