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sldIdLst>
    <p:sldId id="283" r:id="rId2"/>
    <p:sldId id="305" r:id="rId3"/>
    <p:sldId id="306" r:id="rId4"/>
    <p:sldId id="307" r:id="rId5"/>
    <p:sldId id="308" r:id="rId6"/>
    <p:sldId id="256" r:id="rId7"/>
    <p:sldId id="258" r:id="rId8"/>
    <p:sldId id="259" r:id="rId9"/>
    <p:sldId id="260" r:id="rId10"/>
    <p:sldId id="312" r:id="rId11"/>
    <p:sldId id="261" r:id="rId12"/>
    <p:sldId id="262" r:id="rId13"/>
    <p:sldId id="263" r:id="rId14"/>
    <p:sldId id="266" r:id="rId15"/>
    <p:sldId id="264" r:id="rId16"/>
    <p:sldId id="265" r:id="rId17"/>
    <p:sldId id="316" r:id="rId18"/>
    <p:sldId id="267" r:id="rId19"/>
    <p:sldId id="268" r:id="rId20"/>
    <p:sldId id="317" r:id="rId21"/>
    <p:sldId id="269" r:id="rId22"/>
    <p:sldId id="270" r:id="rId23"/>
    <p:sldId id="271" r:id="rId24"/>
    <p:sldId id="272" r:id="rId25"/>
    <p:sldId id="273" r:id="rId26"/>
    <p:sldId id="313" r:id="rId27"/>
    <p:sldId id="314" r:id="rId28"/>
    <p:sldId id="315" r:id="rId29"/>
    <p:sldId id="318" r:id="rId30"/>
    <p:sldId id="319" r:id="rId31"/>
    <p:sldId id="274" r:id="rId32"/>
    <p:sldId id="275" r:id="rId33"/>
    <p:sldId id="288" r:id="rId34"/>
    <p:sldId id="276" r:id="rId35"/>
    <p:sldId id="284" r:id="rId36"/>
    <p:sldId id="287" r:id="rId37"/>
    <p:sldId id="277" r:id="rId38"/>
    <p:sldId id="278" r:id="rId39"/>
    <p:sldId id="279" r:id="rId40"/>
    <p:sldId id="285" r:id="rId41"/>
    <p:sldId id="280" r:id="rId42"/>
    <p:sldId id="286" r:id="rId43"/>
    <p:sldId id="281" r:id="rId44"/>
    <p:sldId id="304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9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8" autoAdjust="0"/>
    <p:restoredTop sz="94671" autoAdjust="0"/>
  </p:normalViewPr>
  <p:slideViewPr>
    <p:cSldViewPr snapToGrid="0" snapToObjects="1">
      <p:cViewPr>
        <p:scale>
          <a:sx n="90" d="100"/>
          <a:sy n="90" d="100"/>
        </p:scale>
        <p:origin x="-140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304800" h="304800"/>
              <a:bevelB w="304800" h="304800"/>
            </a:sp3d>
          </c:spPr>
          <c:explosion val="25"/>
          <c:dLbls>
            <c:dLbl>
              <c:idx val="0"/>
              <c:layout>
                <c:manualLayout>
                  <c:x val="-0.241900548322549"/>
                  <c:y val="-0.16606472904122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Clients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17664561731764"/>
                  <c:y val="0.0028329087540527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Prospects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2204724409449"/>
                  <c:y val="0.010700555812876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Accountants,</a:t>
                    </a:r>
                    <a:r>
                      <a:rPr lang="en-US" sz="1600" baseline="0" dirty="0" smtClean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n-US" sz="1600" baseline="0" dirty="0" smtClean="0">
                        <a:solidFill>
                          <a:schemeClr val="tx1"/>
                        </a:solidFill>
                      </a:rPr>
                    </a:br>
                    <a:r>
                      <a:rPr lang="en-US" sz="1600" baseline="0" dirty="0" smtClean="0">
                        <a:solidFill>
                          <a:schemeClr val="tx1"/>
                        </a:solidFill>
                      </a:rPr>
                      <a:t>IFA, Bankers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Sheet1!$A$1:$A$3</c:f>
              <c:strCache>
                <c:ptCount val="3"/>
                <c:pt idx="0">
                  <c:v>Customers</c:v>
                </c:pt>
                <c:pt idx="1">
                  <c:v>Prospects</c:v>
                </c:pt>
                <c:pt idx="2">
                  <c:v>Partners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0.65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8D751-C5B6-456A-B9B7-DAFA374AB270}" type="datetimeFigureOut">
              <a:rPr lang="en-GB" smtClean="0"/>
              <a:t>18/05/15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C4CC7-97EA-4789-B376-36CF7AE2C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5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4CC7-97EA-4789-B376-36CF7AE2C8A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2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1F577F91-094C-3C46-89F4-93DC9FA6FEE4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49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The importance of good subject lines in the email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Get the words “free” or “win” into the subject line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You need to be careful of words that spam filters are going to pick up 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>
              <a:buFontTx/>
              <a:buChar char="-"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Test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and Try and record the results. If you don’t record your results then what do you have to measure against for your ROI?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Make a video,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6" charset="-128"/>
                <a:cs typeface="ＭＳ Ｐゴシック" pitchFamily="-106" charset="-128"/>
              </a:rPr>
              <a:t>A few things happen when you have video on your website; you increase the Search Engine Optimization (SEO) ranking of your website,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6" charset="-128"/>
                <a:cs typeface="ＭＳ Ｐゴシック" pitchFamily="-106" charset="-128"/>
              </a:rPr>
              <a:t>Google Analytics statistics increase (time on site, click-through, conversion rate), and your website looks a lot better. 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-106" charset="-128"/>
              <a:cs typeface="ＭＳ Ｐゴシック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6" charset="-128"/>
                <a:cs typeface="ＭＳ Ｐゴシック" charset="0"/>
              </a:rPr>
              <a:t>But it is also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6" charset="-128"/>
                <a:cs typeface="ＭＳ Ｐゴシック" charset="0"/>
              </a:rPr>
              <a:t> about the quality of the video, we don’t expect you to spend a box office budget to make a short video. However don’t cut corners by using a cheap camera and microphone. 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-106" charset="-128"/>
              <a:cs typeface="ＭＳ Ｐゴシック" charset="0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6" charset="-128"/>
                <a:cs typeface="ＭＳ Ｐゴシック" charset="0"/>
              </a:rPr>
              <a:t>If it is made on a poor budget this will reflective badly on the firm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-106" charset="-128"/>
              <a:cs typeface="ＭＳ Ｐゴシック" charset="0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6" charset="-128"/>
                <a:cs typeface="ＭＳ Ｐゴシック" charset="0"/>
              </a:rPr>
              <a:t>Here are a few examples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http://youtu.be/BfXhn3tf_vE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http://www.youtube.com/watch?v=QduSXP3UoJI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http://www.thomaslegalgroup.co.uk/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http://www.sarahedmundslegal.co.uk/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F8B9406-06CC-4E48-A401-DA19574EE5F3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50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</a:t>
            </a:r>
            <a:r>
              <a:rPr lang="en-GB" baseline="0" dirty="0" smtClean="0"/>
              <a:t>s is Kerman &amp; Co, they have a camera pointing at the Royal Courts of Justice.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is something different, so they stand out from other law firms.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625FA-3F17-F64E-BF26-ECE12757176B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1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4E25E4B-4876-EE49-B7F9-31183510EC65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52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GB" dirty="0" smtClean="0">
                <a:ea typeface="ＭＳ Ｐゴシック" charset="0"/>
                <a:cs typeface="ＭＳ Ｐゴシック" charset="0"/>
              </a:rPr>
              <a:t>show </a:t>
            </a:r>
            <a:r>
              <a:rPr lang="en-GB" dirty="0">
                <a:ea typeface="ＭＳ Ｐゴシック" charset="0"/>
                <a:cs typeface="ＭＳ Ｐゴシック" charset="0"/>
              </a:rPr>
              <a:t>them </a:t>
            </a:r>
            <a:r>
              <a:rPr lang="en-GB" dirty="0" smtClean="0">
                <a:ea typeface="ＭＳ Ｐゴシック" charset="0"/>
                <a:cs typeface="ＭＳ Ｐゴシック" charset="0"/>
              </a:rPr>
              <a:t>value</a:t>
            </a:r>
          </a:p>
          <a:p>
            <a:pPr marL="171450" indent="-171450" eaLnBrk="1" hangingPunct="1">
              <a:buFontTx/>
              <a:buChar char="-"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GB" dirty="0">
                <a:ea typeface="ＭＳ Ｐゴシック" charset="0"/>
                <a:cs typeface="ＭＳ Ｐゴシック" charset="0"/>
              </a:rPr>
              <a:t> don't TRY and </a:t>
            </a:r>
            <a:r>
              <a:rPr lang="en-GB" dirty="0" smtClean="0">
                <a:ea typeface="ＭＳ Ｐゴシック" charset="0"/>
                <a:cs typeface="ＭＳ Ｐゴシック" charset="0"/>
              </a:rPr>
              <a:t>sell</a:t>
            </a:r>
          </a:p>
          <a:p>
            <a:pPr eaLnBrk="1" hangingPunct="1">
              <a:buFontTx/>
              <a:buChar char="-"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show what they get AFTER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they work with you, its about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ensuring the client is satisfied with what you have done.</a:t>
            </a:r>
          </a:p>
          <a:p>
            <a:pPr eaLnBrk="1" hangingPunct="1">
              <a:buFontTx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 it right!</a:t>
            </a:r>
          </a:p>
          <a:p>
            <a:endParaRPr lang="en-GB" dirty="0" smtClean="0"/>
          </a:p>
          <a:p>
            <a:r>
              <a:rPr lang="en-GB" dirty="0" smtClean="0"/>
              <a:t>To you £500 might not be very much for an instruction, but to the client it could be. </a:t>
            </a:r>
          </a:p>
          <a:p>
            <a:endParaRPr lang="en-GB" dirty="0" smtClean="0"/>
          </a:p>
          <a:p>
            <a:r>
              <a:rPr lang="en-GB" dirty="0" smtClean="0"/>
              <a:t>Ensure you get it right, don’t take their money or</a:t>
            </a:r>
            <a:r>
              <a:rPr lang="en-GB" baseline="0" dirty="0" smtClean="0"/>
              <a:t> the size of the instruction for granted.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625FA-3F17-F64E-BF26-ECE12757176B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02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Follow</a:t>
            </a:r>
            <a:r>
              <a:rPr lang="en-GB" baseline="0" dirty="0" smtClean="0"/>
              <a:t> up on leads that come in.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see many law firms spend time and effort on presenting a price to a prospect, then to find out this hasn’t been recorded in any form of CRM system.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Gather the information, store it and use it. Getting a client could take months, losing one could take minutes.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625FA-3F17-F64E-BF26-ECE12757176B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7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Improve your legal content.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People still like to read. 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We have created various tips booklets for law firms. These are some of the most popular areas on their site.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If you make the content intriguing then people WILL read it.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12C2199-C34D-C641-990A-C39016D75E9D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55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4CC7-97EA-4789-B376-36CF7AE2C8A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2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4CC7-97EA-4789-B376-36CF7AE2C8A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2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4CC7-97EA-4789-B376-36CF7AE2C8A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2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4CC7-97EA-4789-B376-36CF7AE2C8A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2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ED79680-CFA3-5843-A4B4-427917187157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45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GB" sz="1600" dirty="0" smtClean="0"/>
              <a:t>Intro</a:t>
            </a:r>
            <a:r>
              <a:rPr lang="en-GB" sz="1600" baseline="0" dirty="0" smtClean="0"/>
              <a:t> </a:t>
            </a:r>
            <a:r>
              <a:rPr lang="en-GB" sz="1600" dirty="0" smtClean="0"/>
              <a:t>Conscious Solutions – We are a digital marketing agency</a:t>
            </a:r>
            <a:r>
              <a:rPr lang="en-GB" sz="1600" baseline="0" dirty="0" smtClean="0"/>
              <a:t> based in Bristol and work with sole practitioners through to multi partner firms up and down the UK. </a:t>
            </a:r>
          </a:p>
          <a:p>
            <a:pPr eaLnBrk="1" hangingPunct="1"/>
            <a:endParaRPr lang="en-GB" sz="1600" baseline="0" dirty="0" smtClean="0"/>
          </a:p>
          <a:p>
            <a:pPr eaLnBrk="1" hangingPunct="1"/>
            <a:r>
              <a:rPr lang="en-GB" sz="1600" baseline="0" dirty="0" smtClean="0"/>
              <a:t>Our core services are designing and hosting </a:t>
            </a:r>
            <a:r>
              <a:rPr lang="en-GB" sz="1600" dirty="0" smtClean="0"/>
              <a:t>websites, helping you build your digital</a:t>
            </a:r>
            <a:r>
              <a:rPr lang="en-GB" sz="1600" baseline="0" dirty="0" smtClean="0"/>
              <a:t> marketing strategy as well as</a:t>
            </a:r>
            <a:r>
              <a:rPr lang="en-GB" sz="1600" dirty="0" smtClean="0"/>
              <a:t> intranets and CRMS</a:t>
            </a:r>
            <a:r>
              <a:rPr lang="en-GB" sz="1600" baseline="0" dirty="0" smtClean="0"/>
              <a:t> systems</a:t>
            </a:r>
            <a:r>
              <a:rPr lang="en-GB" sz="1600" dirty="0" smtClean="0"/>
              <a:t> for law firms. </a:t>
            </a:r>
          </a:p>
          <a:p>
            <a:pPr eaLnBrk="1" hangingPunct="1"/>
            <a:endParaRPr lang="en-GB" sz="1600" dirty="0" smtClean="0"/>
          </a:p>
          <a:p>
            <a:pPr eaLnBrk="1" hangingPunct="1"/>
            <a:r>
              <a:rPr lang="en-GB" sz="1600" dirty="0" smtClean="0"/>
              <a:t>It's not just about having a great looking website; it's about what you do with it once you've got it.</a:t>
            </a:r>
          </a:p>
          <a:p>
            <a:pPr eaLnBrk="1" hangingPunct="1"/>
            <a:endParaRPr lang="en-GB" sz="1600" dirty="0" smtClean="0"/>
          </a:p>
          <a:p>
            <a:pPr eaLnBrk="1" hangingPunct="1"/>
            <a:r>
              <a:rPr lang="en-GB" sz="1600" dirty="0" smtClean="0"/>
              <a:t>So just a quick competition before we start,</a:t>
            </a:r>
            <a:r>
              <a:rPr lang="en-GB" sz="1600" baseline="0" dirty="0" smtClean="0"/>
              <a:t> </a:t>
            </a:r>
            <a:r>
              <a:rPr lang="en-GB" sz="1600" dirty="0" smtClean="0"/>
              <a:t>We did a survey</a:t>
            </a:r>
            <a:r>
              <a:rPr lang="en-GB" sz="1600" baseline="0" dirty="0" smtClean="0"/>
              <a:t> of Law Firms between 5 &amp; 60 partners within the top 500 law firms in the UK in 2012. </a:t>
            </a:r>
          </a:p>
          <a:p>
            <a:pPr eaLnBrk="1" hangingPunct="1"/>
            <a:endParaRPr lang="en-GB" sz="1600" baseline="0" dirty="0" smtClean="0"/>
          </a:p>
          <a:p>
            <a:pPr eaLnBrk="1" hangingPunct="1"/>
            <a:r>
              <a:rPr lang="en-GB" sz="1600" baseline="0" dirty="0" smtClean="0"/>
              <a:t>Can I ask you to write down on a business card or a bit of paper with your name and firm and what you think the expected annual marketing budget spend is for a typical law firm  - </a:t>
            </a:r>
            <a:r>
              <a:rPr lang="en-GB" sz="1600" baseline="0" dirty="0" smtClean="0">
                <a:ea typeface="ＭＳ Ｐゴシック" charset="0"/>
                <a:cs typeface="ＭＳ Ｐゴシック" charset="0"/>
              </a:rPr>
              <a:t>Between 5 &amp; 60 partner firms. </a:t>
            </a:r>
          </a:p>
          <a:p>
            <a:pPr eaLnBrk="1" hangingPunct="1"/>
            <a:endParaRPr lang="en-GB" sz="1600" baseline="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1600" baseline="0" dirty="0" smtClean="0">
                <a:ea typeface="ＭＳ Ｐゴシック" charset="0"/>
                <a:cs typeface="ＭＳ Ｐゴシック" charset="0"/>
              </a:rPr>
              <a:t>Once I have all the entries in I will draw one out at random and that person will enjoy a free 1 day seminar (complete with CPD points) at our client conference in May this year at Coombe Abby. </a:t>
            </a:r>
          </a:p>
          <a:p>
            <a:pPr eaLnBrk="1" hangingPunct="1"/>
            <a:endParaRPr lang="en-GB" sz="1600" baseline="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1600" baseline="0" dirty="0" smtClean="0">
                <a:ea typeface="ＭＳ Ｐゴシック" charset="0"/>
                <a:cs typeface="ＭＳ Ｐゴシック" charset="0"/>
              </a:rPr>
              <a:t>I will give you the answer shortly.</a:t>
            </a:r>
          </a:p>
          <a:p>
            <a:pPr eaLnBrk="1" hangingPunct="1"/>
            <a:endParaRPr lang="en-GB" sz="1600" baseline="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353EEFD-AAB5-184A-9B12-25885E2A81B5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46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Email newsletters are still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effective</a:t>
            </a:r>
          </a:p>
          <a:p>
            <a:pPr eaLnBrk="1" hangingPunct="1"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- Got to be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interesting, if its not yours will blend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in with all the other of newsletters your clients or prospects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recieve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Great subject lines, WIN, FREE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etc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- End with a funny,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if you are different you will be remembered out of all the other newsletters the client receives.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Ideally you need to segment your audience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We think the three categories above are a good start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Larger firms might segment their customers into smaller groups based on the areas of law they practice.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775C7FA-A0F9-CD46-8209-6817C92B295B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47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Personalize </a:t>
            </a:r>
            <a:r>
              <a:rPr lang="en-US" dirty="0">
                <a:ea typeface="ＭＳ Ｐゴシック" charset="0"/>
                <a:cs typeface="ＭＳ Ｐゴシック" charset="0"/>
              </a:rPr>
              <a:t>your salutation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Everyone knows it’s a computer that’s doing it but at least you’ve acknowledged that you know who the recipient is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All of these are real examples that we’ve seen our clients do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The big problem is the quality of your data in your practice management and/or CRM system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We even have one client who’s PMS does not allow them to export email addresses without physical address data at the same time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- We have recently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seen a “Dear N/A” I wonder how that client or prospect perceived their newsletter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162D0290-E856-0D4E-9CC3-EDA4904DF70B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48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00115" y="6245225"/>
            <a:ext cx="1690687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378098-05A6-A647-874A-FB59A5590915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863333-F22C-F34B-ADFE-9B577E9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1196975"/>
            <a:ext cx="1949450" cy="49291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96975"/>
            <a:ext cx="5695950" cy="49291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00115" y="6245225"/>
            <a:ext cx="1690687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378098-05A6-A647-874A-FB59A5590915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863333-F22C-F34B-ADFE-9B577E9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797800" cy="6477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00115" y="2349502"/>
            <a:ext cx="7786687" cy="3776663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00115" y="6245225"/>
            <a:ext cx="1690687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378098-05A6-A647-874A-FB59A5590915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863333-F22C-F34B-ADFE-9B577E9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5"/>
            <a:ext cx="7572428" cy="442915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4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349502"/>
            <a:ext cx="381635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5" y="2349502"/>
            <a:ext cx="3817937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9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900115" y="6245225"/>
            <a:ext cx="1690687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378098-05A6-A647-874A-FB59A5590915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863333-F22C-F34B-ADFE-9B577E9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5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5" y="6245225"/>
            <a:ext cx="1690687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378098-05A6-A647-874A-FB59A5590915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863333-F22C-F34B-ADFE-9B577E9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900115" y="6245225"/>
            <a:ext cx="1690687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378098-05A6-A647-874A-FB59A5590915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863333-F22C-F34B-ADFE-9B577E9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5" y="6245225"/>
            <a:ext cx="1690687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378098-05A6-A647-874A-FB59A5590915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863333-F22C-F34B-ADFE-9B577E9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0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5" y="6245225"/>
            <a:ext cx="1690687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378098-05A6-A647-874A-FB59A5590915}" type="datetimeFigureOut">
              <a:rPr lang="en-US" smtClean="0"/>
              <a:t>18/05/15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24626"/>
            <a:ext cx="9144000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863333-F22C-F34B-ADFE-9B577E9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9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" y="1"/>
            <a:ext cx="7618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4"/>
            <a:ext cx="76073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4765" y="6546850"/>
            <a:ext cx="9139237" cy="338554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tilliumText25L 1 wt" charset="0"/>
                <a:cs typeface="TitilliumText25L 1 wt" charset="0"/>
              </a:rPr>
              <a:t>Conscious Solutions						                          	          					http://</a:t>
            </a:r>
            <a:r>
              <a:rPr lang="en-US" sz="1600" b="1" dirty="0" err="1" smtClean="0">
                <a:solidFill>
                  <a:schemeClr val="tx1"/>
                </a:solidFill>
                <a:latin typeface="TitilliumText25L 1 wt" charset="0"/>
                <a:cs typeface="TitilliumText25L 1 wt" charset="0"/>
              </a:rPr>
              <a:t>www.conscious.co.uk</a:t>
            </a:r>
            <a:endParaRPr lang="en-US" sz="1600" b="1" dirty="0" smtClean="0">
              <a:solidFill>
                <a:schemeClr val="tx1"/>
              </a:solidFill>
              <a:latin typeface="TitilliumText25L 1 wt" charset="0"/>
              <a:cs typeface="TitilliumText25L 1 wt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" y="1"/>
            <a:ext cx="9139237" cy="6477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3082"/>
              </a:solidFill>
              <a:effectLst/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Pro Cond"/>
          <a:ea typeface="ＭＳ Ｐゴシック" pitchFamily="-106" charset="-128"/>
          <a:cs typeface="Myriad Pro Con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tilliumText25L 400 wt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tilliumText25L 400 wt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tilliumText25L 400 wt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tilliumText25L 400 wt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08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08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08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08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Lato Regular"/>
          <a:ea typeface="ＭＳ Ｐゴシック" pitchFamily="-106" charset="-128"/>
          <a:cs typeface="Lato 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Lato Regular"/>
          <a:ea typeface="ＭＳ Ｐゴシック" pitchFamily="-106" charset="-128"/>
          <a:cs typeface="Lato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Lato Regular"/>
          <a:ea typeface="ＭＳ Ｐゴシック" pitchFamily="-106" charset="-128"/>
          <a:cs typeface="Lato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Lato Regular"/>
          <a:ea typeface="ＭＳ Ｐゴシック" pitchFamily="-106" charset="-128"/>
          <a:cs typeface="Lato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Lato Regular"/>
          <a:ea typeface="ＭＳ Ｐゴシック" pitchFamily="-106" charset="-128"/>
          <a:cs typeface="Lato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08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08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08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08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jpe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opsy.com/s?q=divorce" TargetMode="External"/><Relationship Id="rId4" Type="http://schemas.openxmlformats.org/officeDocument/2006/relationships/image" Target="../media/image41.jpeg"/><Relationship Id="rId5" Type="http://schemas.openxmlformats.org/officeDocument/2006/relationships/hyperlink" Target="http://sproutsocial.com/" TargetMode="External"/><Relationship Id="rId6" Type="http://schemas.openxmlformats.org/officeDocument/2006/relationships/image" Target="../media/image42.png"/><Relationship Id="rId7" Type="http://schemas.openxmlformats.org/officeDocument/2006/relationships/hyperlink" Target="https://hootsuite.com/dashboard" TargetMode="External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stratuscontactsolutions.com/understanding-benefits-of-social-media-customer-service/&amp;ei=Gp1MVb3VBMSt7AallYKwCw&amp;bvm=bv.92765956,d.ZGU&amp;psig=AFQjCNHkFPjL3h7ZtDxHw9L61kjQCeHSUg&amp;ust=1431170704835711" TargetMode="External"/><Relationship Id="rId4" Type="http://schemas.openxmlformats.org/officeDocument/2006/relationships/image" Target="../media/image51.png"/><Relationship Id="rId5" Type="http://schemas.openxmlformats.org/officeDocument/2006/relationships/hyperlink" Target="https://www.google.co.uk/url?sa=i&amp;rct=j&amp;q=&amp;esrc=s&amp;source=images&amp;cd=&amp;cad=rja&amp;uact=8&amp;ved=0CAcQjRw&amp;url=https://vine.co/logo&amp;ei=gZtMVaqRFqi07ga38YBw&amp;bvm=bv.92765956,d.ZGU&amp;psig=AFQjCNEU1tn5RwLwTmIPAy3pyu3tIJCrwQ&amp;ust=1431170297181870" TargetMode="External"/><Relationship Id="rId6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duSXP3UoJI" TargetMode="External"/><Relationship Id="rId4" Type="http://schemas.openxmlformats.org/officeDocument/2006/relationships/image" Target="../media/image67.emf"/><Relationship Id="rId5" Type="http://schemas.openxmlformats.org/officeDocument/2006/relationships/hyperlink" Target="http://youtu.be/BfXhn3tf_vE" TargetMode="External"/><Relationship Id="rId6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manco.com/AboutUs/Webcam" TargetMode="External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jpeg"/><Relationship Id="rId5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Relationship Id="rId3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7558" y="774214"/>
            <a:ext cx="8450318" cy="5011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Lato Medium" panose="020F0602020204030203" pitchFamily="34" charset="0"/>
                <a:cs typeface="Lato Medium" panose="020F0602020204030203" pitchFamily="34" charset="0"/>
              </a:rPr>
              <a:t>Rich Dibbins </a:t>
            </a:r>
          </a:p>
          <a:p>
            <a:pPr marL="0" indent="0">
              <a:buNone/>
            </a:pPr>
            <a:r>
              <a:rPr lang="en-US" sz="3500" dirty="0" smtClean="0">
                <a:latin typeface="Lato Medium" panose="020F0602020204030203" pitchFamily="34" charset="0"/>
                <a:cs typeface="Lato Medium" panose="020F0602020204030203" pitchFamily="34" charset="0"/>
              </a:rPr>
              <a:t>Business Development / </a:t>
            </a:r>
          </a:p>
          <a:p>
            <a:pPr marL="0" indent="0">
              <a:buNone/>
            </a:pPr>
            <a:r>
              <a:rPr lang="en-US" sz="3500" dirty="0" smtClean="0">
                <a:latin typeface="Lato Medium" panose="020F0602020204030203" pitchFamily="34" charset="0"/>
                <a:cs typeface="Lato Medium" panose="020F0602020204030203" pitchFamily="34" charset="0"/>
              </a:rPr>
              <a:t>Social Media Consultant</a:t>
            </a:r>
          </a:p>
          <a:p>
            <a:pPr marL="0" indent="0">
              <a:buNone/>
            </a:pPr>
            <a:endParaRPr lang="en-US" sz="2800" dirty="0" smtClean="0"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marL="0" indent="0">
              <a:buNone/>
            </a:pPr>
            <a:endParaRPr lang="en-GB" sz="4600" dirty="0" smtClean="0">
              <a:solidFill>
                <a:schemeClr val="accent6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“Social Media Marketing for 2015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1026" name="Picture 2" descr="C:\Users\Rich Dibbins\Pictures\CO360L1001 - Cop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0076" y="813341"/>
            <a:ext cx="2709416" cy="3340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7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n-US" dirty="0" smtClean="0"/>
              <a:t> one should </a:t>
            </a:r>
            <a:r>
              <a:rPr lang="en-US" b="1" dirty="0" smtClean="0"/>
              <a:t>I</a:t>
            </a:r>
            <a:r>
              <a:rPr lang="en-US" dirty="0" smtClean="0"/>
              <a:t> be using ? 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457200" y="6008966"/>
            <a:ext cx="3993689" cy="779099"/>
            <a:chOff x="457200" y="5945902"/>
            <a:chExt cx="3993689" cy="779099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5945902"/>
              <a:ext cx="1280346" cy="779099"/>
              <a:chOff x="348034" y="5922655"/>
              <a:chExt cx="1280346" cy="779099"/>
            </a:xfrm>
          </p:grpSpPr>
          <p:pic>
            <p:nvPicPr>
              <p:cNvPr id="11" name="Picture 1" descr="verde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492" y="5922655"/>
                <a:ext cx="409767" cy="409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348034" y="6332422"/>
                <a:ext cx="12803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</a:rPr>
                  <a:t>Do a lot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722976" y="5945902"/>
              <a:ext cx="1413247" cy="779099"/>
              <a:chOff x="1457336" y="5924357"/>
              <a:chExt cx="1413247" cy="779099"/>
            </a:xfrm>
          </p:grpSpPr>
          <p:pic>
            <p:nvPicPr>
              <p:cNvPr id="12" name="Picture 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3301" y="5924357"/>
                <a:ext cx="446723" cy="446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21"/>
              <p:cNvSpPr txBox="1">
                <a:spLocks noChangeArrowheads="1"/>
              </p:cNvSpPr>
              <p:nvPr/>
            </p:nvSpPr>
            <p:spPr bwMode="auto">
              <a:xfrm>
                <a:off x="1457336" y="6334124"/>
                <a:ext cx="14132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</a:rPr>
                  <a:t>Do some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943530" y="5945902"/>
              <a:ext cx="1507359" cy="775992"/>
              <a:chOff x="2671176" y="5925762"/>
              <a:chExt cx="1507359" cy="775992"/>
            </a:xfrm>
          </p:grpSpPr>
          <p:pic>
            <p:nvPicPr>
              <p:cNvPr id="13" name="Picture 1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6316" y="5925762"/>
                <a:ext cx="446723" cy="445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22"/>
              <p:cNvSpPr txBox="1">
                <a:spLocks noChangeArrowheads="1"/>
              </p:cNvSpPr>
              <p:nvPr/>
            </p:nvSpPr>
            <p:spPr bwMode="auto">
              <a:xfrm>
                <a:off x="2671176" y="6332422"/>
                <a:ext cx="15073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308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</a:rPr>
                  <a:t>Do a little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235526" y="1702640"/>
            <a:ext cx="1750209" cy="4193677"/>
            <a:chOff x="360712" y="1223174"/>
            <a:chExt cx="1312152" cy="3394010"/>
          </a:xfrm>
        </p:grpSpPr>
        <p:pic>
          <p:nvPicPr>
            <p:cNvPr id="28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40" y="1223174"/>
              <a:ext cx="1231426" cy="365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10" y="2541010"/>
              <a:ext cx="1260154" cy="36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12" y="1840471"/>
              <a:ext cx="1280346" cy="41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18" y="3184373"/>
              <a:ext cx="1280346" cy="45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http://cdn.blog.cpcstrategy.com/wp-content/uploads/2013/04/google-plus-seo-google-plus-logo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03" y="3843432"/>
              <a:ext cx="682075" cy="77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2321876" y="944667"/>
            <a:ext cx="289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Lato Medium" panose="020F0602020204030203" pitchFamily="34" charset="0"/>
                <a:cs typeface="Lato Medium" panose="020F0602020204030203" pitchFamily="34" charset="0"/>
              </a:rPr>
              <a:t>Private Client </a:t>
            </a:r>
          </a:p>
          <a:p>
            <a:pPr algn="ctr"/>
            <a:r>
              <a:rPr lang="en-GB" sz="1600" dirty="0" smtClean="0">
                <a:latin typeface="Lato Medium" panose="020F0602020204030203" pitchFamily="34" charset="0"/>
                <a:cs typeface="Lato Medium" panose="020F0602020204030203" pitchFamily="34" charset="0"/>
              </a:rPr>
              <a:t>(Business to Consumer)</a:t>
            </a:r>
            <a:endParaRPr lang="en-GB" sz="1600" dirty="0"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59964" y="944666"/>
            <a:ext cx="358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Lato Medium" panose="020F0602020204030203" pitchFamily="34" charset="0"/>
                <a:cs typeface="Lato Medium" panose="020F0602020204030203" pitchFamily="34" charset="0"/>
              </a:rPr>
              <a:t>Commercial Client</a:t>
            </a:r>
          </a:p>
          <a:p>
            <a:pPr algn="ctr"/>
            <a:r>
              <a:rPr lang="en-GB" sz="1600" dirty="0" smtClean="0">
                <a:latin typeface="Lato Medium" panose="020F0602020204030203" pitchFamily="34" charset="0"/>
                <a:cs typeface="Lato Medium" panose="020F0602020204030203" pitchFamily="34" charset="0"/>
              </a:rPr>
              <a:t>(Business to Business)</a:t>
            </a:r>
            <a:endParaRPr lang="en-GB" sz="1600" dirty="0"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39" name="Picture 1" descr="verd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16" y="1546042"/>
            <a:ext cx="824712" cy="8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210" y="2494330"/>
            <a:ext cx="446723" cy="4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940" y="5084786"/>
            <a:ext cx="575263" cy="5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903" y="1592271"/>
            <a:ext cx="446723" cy="4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" descr="verd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16" y="3099455"/>
            <a:ext cx="824712" cy="8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" descr="verd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16" y="4036713"/>
            <a:ext cx="824712" cy="8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" descr="verd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909" y="2210037"/>
            <a:ext cx="824712" cy="8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" descr="verd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386" y="3099455"/>
            <a:ext cx="824712" cy="8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" descr="verd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908" y="4036713"/>
            <a:ext cx="824712" cy="8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632" y="5051822"/>
            <a:ext cx="575263" cy="5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8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Social</a:t>
            </a:r>
            <a:r>
              <a:rPr lang="en-US" dirty="0" smtClean="0"/>
              <a:t> Media Marketing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350588"/>
            <a:ext cx="7858125" cy="486251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It</a:t>
            </a:r>
            <a:r>
              <a:rPr lang="ja-JP" altLang="en-GB" dirty="0" smtClean="0"/>
              <a:t>’</a:t>
            </a:r>
            <a:r>
              <a:rPr lang="en-GB" altLang="ja-JP" dirty="0" smtClean="0"/>
              <a:t>s all about raising </a:t>
            </a:r>
            <a:r>
              <a:rPr lang="en-GB" altLang="ja-JP" b="1" dirty="0" smtClean="0">
                <a:solidFill>
                  <a:schemeClr val="accent6">
                    <a:lumMod val="75000"/>
                  </a:schemeClr>
                </a:solidFill>
              </a:rPr>
              <a:t>YOUR</a:t>
            </a:r>
            <a:r>
              <a:rPr lang="en-GB" altLang="ja-JP" b="1" dirty="0" smtClean="0"/>
              <a:t> </a:t>
            </a:r>
            <a:r>
              <a:rPr lang="en-GB" altLang="ja-JP" dirty="0" smtClean="0"/>
              <a:t>profile</a:t>
            </a:r>
          </a:p>
          <a:p>
            <a:pPr eaLnBrk="1" hangingPunct="1"/>
            <a:r>
              <a:rPr lang="en-GB" altLang="en-US" dirty="0" smtClean="0"/>
              <a:t>It takes time and commitment</a:t>
            </a:r>
          </a:p>
          <a:p>
            <a:pPr eaLnBrk="1" hangingPunct="1"/>
            <a:r>
              <a:rPr lang="en-GB" altLang="en-US" dirty="0" smtClean="0"/>
              <a:t>Listen -&gt; Talk -&gt; Engage</a:t>
            </a:r>
          </a:p>
          <a:p>
            <a:pPr eaLnBrk="1" hangingPunct="1"/>
            <a:r>
              <a:rPr lang="en-US" altLang="en-US" dirty="0" smtClean="0"/>
              <a:t>It’s not about the technology</a:t>
            </a:r>
          </a:p>
          <a:p>
            <a:pPr eaLnBrk="1" hangingPunct="1"/>
            <a:r>
              <a:rPr lang="en-US" altLang="en-US" dirty="0" smtClean="0"/>
              <a:t>Relax: it’s traditional legal marketing</a:t>
            </a:r>
          </a:p>
          <a:p>
            <a:pPr eaLnBrk="1" hangingPunct="1"/>
            <a:r>
              <a:rPr lang="en-US" altLang="en-US" dirty="0" smtClean="0"/>
              <a:t>Word of mouth reputation is the result</a:t>
            </a:r>
          </a:p>
          <a:p>
            <a:pPr eaLnBrk="1" hangingPunct="1"/>
            <a:endParaRPr lang="en-GB" alt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5507710"/>
            <a:ext cx="4742819" cy="970560"/>
            <a:chOff x="0" y="4718050"/>
            <a:chExt cx="5487055" cy="142246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193" y="5422733"/>
              <a:ext cx="1424659" cy="53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45" y="5422733"/>
              <a:ext cx="1457895" cy="53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18050"/>
              <a:ext cx="1861144" cy="60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371" y="4718050"/>
              <a:ext cx="1806860" cy="66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http://cdn.blog.cpcstrategy.com/wp-content/uploads/2013/04/google-plus-seo-google-plus-logo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271" y="4763658"/>
              <a:ext cx="1265784" cy="137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993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gmuna.com/wp-content/uploads/2012/09/Chicken-or-Egg-524x36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4747" y="1875057"/>
            <a:ext cx="2878047" cy="361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Which</a:t>
            </a:r>
            <a:r>
              <a:rPr lang="en-US" dirty="0" smtClean="0"/>
              <a:t> came first ?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78182" y="2060848"/>
            <a:ext cx="4455818" cy="70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9pPr>
          </a:lstStyle>
          <a:p>
            <a:r>
              <a:rPr lang="en-US" sz="6000" dirty="0" smtClean="0"/>
              <a:t>Audience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78183" y="5085184"/>
            <a:ext cx="3849039" cy="5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9pPr>
          </a:lstStyle>
          <a:p>
            <a:r>
              <a:rPr lang="en-US" sz="6000" dirty="0" smtClean="0"/>
              <a:t>Content</a:t>
            </a:r>
            <a:endParaRPr lang="en-US" sz="6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9553" y="3645023"/>
            <a:ext cx="1874547" cy="5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9pPr>
          </a:lstStyle>
          <a:p>
            <a:r>
              <a:rPr lang="en-US" sz="6000" dirty="0" smtClean="0">
                <a:solidFill>
                  <a:srgbClr val="FF6600"/>
                </a:solidFill>
              </a:rPr>
              <a:t>or</a:t>
            </a:r>
            <a:endParaRPr lang="en-US" sz="6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2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387"/>
            <a:ext cx="8229600" cy="1143000"/>
          </a:xfrm>
        </p:spPr>
        <p:txBody>
          <a:bodyPr/>
          <a:lstStyle/>
          <a:p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LinkedIn</a:t>
            </a:r>
            <a:r>
              <a:rPr lang="en-GB" altLang="en-US" dirty="0"/>
              <a:t> – The Basics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65" y="1431992"/>
            <a:ext cx="5110012" cy="487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221412" y="1442244"/>
            <a:ext cx="1944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FF0000"/>
                </a:solidFill>
              </a:rPr>
              <a:t>I want to know what YOU do, not just what your job title is!</a:t>
            </a:r>
          </a:p>
        </p:txBody>
      </p:sp>
      <p:cxnSp>
        <p:nvCxnSpPr>
          <p:cNvPr id="8" name="Straight Arrow Connector 5"/>
          <p:cNvCxnSpPr>
            <a:cxnSpLocks noChangeShapeType="1"/>
          </p:cNvCxnSpPr>
          <p:nvPr/>
        </p:nvCxnSpPr>
        <p:spPr bwMode="auto">
          <a:xfrm flipH="1">
            <a:off x="5598318" y="1618990"/>
            <a:ext cx="530901" cy="18251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42661" y="1010717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FF0000"/>
                </a:solidFill>
              </a:rPr>
              <a:t>Use a good photo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337299" y="2530475"/>
            <a:ext cx="19446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FF0000"/>
                </a:solidFill>
              </a:rPr>
              <a:t>Don’t be ashamed of your past</a:t>
            </a:r>
          </a:p>
        </p:txBody>
      </p:sp>
      <p:cxnSp>
        <p:nvCxnSpPr>
          <p:cNvPr id="12" name="Straight Arrow Connector 19"/>
          <p:cNvCxnSpPr>
            <a:cxnSpLocks noChangeShapeType="1"/>
          </p:cNvCxnSpPr>
          <p:nvPr/>
        </p:nvCxnSpPr>
        <p:spPr bwMode="auto">
          <a:xfrm flipH="1">
            <a:off x="5229225" y="2899569"/>
            <a:ext cx="73818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6723062" y="4402138"/>
            <a:ext cx="194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FF0000"/>
                </a:solidFill>
              </a:rPr>
              <a:t>A brief summary of who you are as an individual</a:t>
            </a:r>
          </a:p>
        </p:txBody>
      </p:sp>
      <p:cxnSp>
        <p:nvCxnSpPr>
          <p:cNvPr id="14" name="Straight Arrow Connector 22"/>
          <p:cNvCxnSpPr>
            <a:cxnSpLocks noChangeShapeType="1"/>
          </p:cNvCxnSpPr>
          <p:nvPr/>
        </p:nvCxnSpPr>
        <p:spPr bwMode="auto">
          <a:xfrm flipH="1">
            <a:off x="5967412" y="4748213"/>
            <a:ext cx="739775" cy="392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" name="Picture 2" descr="C:\Users\Rich Dibbins\Pictures\CO360L1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264" y="1426250"/>
            <a:ext cx="1621195" cy="19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14"/>
          <p:cNvCxnSpPr>
            <a:cxnSpLocks noChangeShapeType="1"/>
          </p:cNvCxnSpPr>
          <p:nvPr/>
        </p:nvCxnSpPr>
        <p:spPr bwMode="auto">
          <a:xfrm>
            <a:off x="409053" y="1318692"/>
            <a:ext cx="314278" cy="60059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4" name="Picture 4" descr="https://lh3.ggpht.com/XgjH1SF8ce-fC597Y0gJqnLt-PpZ1zlE4xUcB8GH6_B5i00SR7jix5Re-T1kkL52VA=w3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5405" y="122954"/>
            <a:ext cx="1303296" cy="13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2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LinkedIn</a:t>
            </a:r>
            <a:r>
              <a:rPr lang="en-GB" altLang="en-US" dirty="0"/>
              <a:t> – </a:t>
            </a:r>
            <a:r>
              <a:rPr lang="en-GB" altLang="en-US" dirty="0" smtClean="0"/>
              <a:t>How to use it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7608"/>
            <a:ext cx="8072651" cy="442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Create mini blogs – this adds credibility</a:t>
            </a:r>
          </a:p>
          <a:p>
            <a:pPr eaLnBrk="1" hangingPunct="1"/>
            <a:r>
              <a:rPr lang="en-GB" altLang="en-US" dirty="0" smtClean="0"/>
              <a:t>Share other peoples updates, this builds your network</a:t>
            </a:r>
          </a:p>
          <a:p>
            <a:pPr eaLnBrk="1" hangingPunct="1"/>
            <a:r>
              <a:rPr lang="en-GB" altLang="en-US" dirty="0" smtClean="0"/>
              <a:t>Post non-work specific updates</a:t>
            </a:r>
          </a:p>
          <a:p>
            <a:pPr eaLnBrk="1" hangingPunct="1"/>
            <a:r>
              <a:rPr lang="en-GB" altLang="en-US" dirty="0" smtClean="0"/>
              <a:t>Put a LinkedIn button on your website / email footer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Monitor and review your updates, what works ?</a:t>
            </a:r>
          </a:p>
          <a:p>
            <a:pPr eaLnBrk="1" hangingPunct="1"/>
            <a:r>
              <a:rPr lang="en-US" altLang="en-US" dirty="0" smtClean="0"/>
              <a:t>2-3 updates a week is more than enough</a:t>
            </a:r>
          </a:p>
        </p:txBody>
      </p:sp>
      <p:pic>
        <p:nvPicPr>
          <p:cNvPr id="6" name="Picture 4" descr="https://lh3.ggpht.com/XgjH1SF8ce-fC597Y0gJqnLt-PpZ1zlE4xUcB8GH6_B5i00SR7jix5Re-T1kkL52VA=w3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2136" y="156713"/>
            <a:ext cx="1396029" cy="13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1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387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Twitter</a:t>
            </a:r>
            <a:r>
              <a:rPr lang="en-GB" altLang="en-US" dirty="0" smtClean="0"/>
              <a:t> </a:t>
            </a:r>
            <a:r>
              <a:rPr lang="en-GB" altLang="en-US" dirty="0"/>
              <a:t>– The Basics</a:t>
            </a:r>
            <a:endParaRPr lang="en-GB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7608"/>
            <a:ext cx="7858125" cy="44291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What can you say in 140 characters?</a:t>
            </a:r>
          </a:p>
          <a:p>
            <a:pPr eaLnBrk="1" hangingPunct="1"/>
            <a:r>
              <a:rPr lang="en-GB" altLang="en-US" dirty="0" smtClean="0"/>
              <a:t>Try and post a tweet once per day</a:t>
            </a:r>
          </a:p>
          <a:p>
            <a:pPr eaLnBrk="1" hangingPunct="1"/>
            <a:r>
              <a:rPr lang="en-GB" altLang="en-US" dirty="0" smtClean="0"/>
              <a:t>Don</a:t>
            </a:r>
            <a:r>
              <a:rPr lang="ja-JP" altLang="en-GB" dirty="0" smtClean="0"/>
              <a:t>’</a:t>
            </a:r>
            <a:r>
              <a:rPr lang="en-GB" altLang="ja-JP" dirty="0" smtClean="0"/>
              <a:t>t post TOO often, you lose followers</a:t>
            </a:r>
          </a:p>
          <a:p>
            <a:pPr eaLnBrk="1" hangingPunct="1"/>
            <a:r>
              <a:rPr lang="en-GB" altLang="en-US" dirty="0" smtClean="0"/>
              <a:t>Sector specific Twitter accounts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Re-tweet to build relationships </a:t>
            </a:r>
          </a:p>
          <a:p>
            <a:pPr eaLnBrk="1" hangingPunct="1"/>
            <a:r>
              <a:rPr lang="en-US" altLang="en-US" dirty="0" smtClean="0"/>
              <a:t>Hootsuite – use to schedule Tweets</a:t>
            </a:r>
          </a:p>
        </p:txBody>
      </p:sp>
      <p:pic>
        <p:nvPicPr>
          <p:cNvPr id="6146" name="Picture 2" descr="http://cdn2.business2community.com/wp-content/uploads/2014/11/543c477e9547e.jp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323" y="775494"/>
            <a:ext cx="1504215" cy="15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4145844"/>
            <a:ext cx="1892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en-GB" dirty="0"/>
              <a:t> do I use Twitter ?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17734"/>
            <a:ext cx="7858125" cy="4429125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Add # to your tweets, this gets picked up as a keyword. </a:t>
            </a:r>
          </a:p>
          <a:p>
            <a:pPr eaLnBrk="1" hangingPunct="1"/>
            <a:r>
              <a:rPr lang="en-GB" altLang="en-US" dirty="0" smtClean="0"/>
              <a:t>Make your </a:t>
            </a:r>
            <a:r>
              <a:rPr lang="en-GB" altLang="en-US" dirty="0"/>
              <a:t>tweets informative, useful, or funny</a:t>
            </a:r>
            <a:r>
              <a:rPr lang="en-GB" altLang="en-US" dirty="0" smtClean="0"/>
              <a:t>.</a:t>
            </a:r>
          </a:p>
          <a:p>
            <a:pPr eaLnBrk="1" hangingPunct="1"/>
            <a:r>
              <a:rPr lang="en-GB" altLang="en-US" dirty="0" smtClean="0"/>
              <a:t>Post pics, these get more engagement over text tweets</a:t>
            </a:r>
          </a:p>
          <a:p>
            <a:pPr eaLnBrk="1" hangingPunct="1"/>
            <a:r>
              <a:rPr lang="en-GB" altLang="en-US" dirty="0" smtClean="0"/>
              <a:t>Link your LinkedIn profile with Twitter – 2 4 1 (saves time)</a:t>
            </a:r>
          </a:p>
          <a:p>
            <a:pPr eaLnBrk="1" hangingPunct="1"/>
            <a:r>
              <a:rPr lang="en-GB" altLang="en-US" dirty="0" smtClean="0"/>
              <a:t>Say “thank you” to people who follow or retweet you.</a:t>
            </a:r>
          </a:p>
          <a:p>
            <a:pPr eaLnBrk="1" hangingPunct="1"/>
            <a:r>
              <a:rPr lang="en-GB" altLang="en-US" dirty="0" smtClean="0"/>
              <a:t>Don’t tweet anything boring!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6" name="Picture 2" descr="http://cdn2.business2community.com/wp-content/uploads/2014/11/543c477e9547e.jp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930" y="1"/>
            <a:ext cx="1617734" cy="161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200" y="742845"/>
            <a:ext cx="8792438" cy="44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26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Facebook</a:t>
            </a:r>
            <a:r>
              <a:rPr lang="en-GB" dirty="0" smtClean="0"/>
              <a:t> – The Basics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17735"/>
            <a:ext cx="7858125" cy="3281812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Over 1.4 billion users</a:t>
            </a:r>
          </a:p>
          <a:p>
            <a:pPr eaLnBrk="1" hangingPunct="1"/>
            <a:r>
              <a:rPr lang="en-GB" altLang="en-US" dirty="0" smtClean="0"/>
              <a:t>Great for engaging with private clients</a:t>
            </a:r>
          </a:p>
          <a:p>
            <a:pPr eaLnBrk="1" hangingPunct="1"/>
            <a:r>
              <a:rPr lang="en-GB" altLang="en-US" dirty="0" smtClean="0"/>
              <a:t>Greater range of search variables</a:t>
            </a:r>
          </a:p>
          <a:p>
            <a:pPr eaLnBrk="1" hangingPunct="1"/>
            <a:r>
              <a:rPr lang="en-GB" altLang="en-US" dirty="0" smtClean="0"/>
              <a:t>Security is paramount</a:t>
            </a:r>
          </a:p>
          <a:p>
            <a:pPr eaLnBrk="1" hangingPunct="1"/>
            <a:r>
              <a:rPr lang="en-GB" altLang="en-US" dirty="0" smtClean="0"/>
              <a:t>Advertising is cheaper than Google Ads</a:t>
            </a:r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713" y="274638"/>
            <a:ext cx="1552433" cy="15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7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en-GB" dirty="0" smtClean="0"/>
              <a:t> do I use Facebook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385718"/>
            <a:ext cx="7858125" cy="476941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/>
              <a:t>Create a branded firm page</a:t>
            </a:r>
          </a:p>
          <a:p>
            <a:pPr eaLnBrk="1" hangingPunct="1"/>
            <a:r>
              <a:rPr lang="en-GB" altLang="en-US" sz="3600" dirty="0" smtClean="0"/>
              <a:t>Don’t post legal jargon 24/7</a:t>
            </a:r>
          </a:p>
          <a:p>
            <a:pPr eaLnBrk="1" hangingPunct="1"/>
            <a:r>
              <a:rPr lang="en-GB" altLang="en-US" sz="3600" dirty="0" smtClean="0"/>
              <a:t>Post topical and local content</a:t>
            </a:r>
          </a:p>
          <a:p>
            <a:pPr eaLnBrk="1" hangingPunct="1"/>
            <a:r>
              <a:rPr lang="en-GB" altLang="en-US" sz="3600" dirty="0" smtClean="0"/>
              <a:t>Create competitions</a:t>
            </a:r>
          </a:p>
          <a:p>
            <a:pPr eaLnBrk="1" hangingPunct="1"/>
            <a:r>
              <a:rPr lang="en-GB" altLang="en-US" sz="3600" dirty="0" smtClean="0"/>
              <a:t>Do you work with a charity?, engage them on your Facebook page.</a:t>
            </a:r>
          </a:p>
          <a:p>
            <a:pPr eaLnBrk="1" hangingPunct="1"/>
            <a:r>
              <a:rPr lang="en-GB" altLang="en-US" sz="3600" dirty="0" smtClean="0"/>
              <a:t>Monitor what people say</a:t>
            </a:r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221" y="146064"/>
            <a:ext cx="1552433" cy="15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1259" y="236481"/>
            <a:ext cx="2822028" cy="49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3107" y="236481"/>
            <a:ext cx="2948152" cy="38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782" y="236481"/>
            <a:ext cx="2869325" cy="343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8963" y="4240924"/>
            <a:ext cx="4311864" cy="21125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“We only work within the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legal sector”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5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221" y="146064"/>
            <a:ext cx="1552433" cy="155243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091" y="631336"/>
            <a:ext cx="6211612" cy="485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1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izmology.hoovers.com/wp-content/uploads/2012/12/blog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2" y="141888"/>
            <a:ext cx="2109964" cy="191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90320" y="1385718"/>
            <a:ext cx="7858125" cy="476941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Blogs demonstrate knowledge, in turn demonstrates credibility</a:t>
            </a:r>
          </a:p>
          <a:p>
            <a:pPr eaLnBrk="1" hangingPunct="1"/>
            <a:r>
              <a:rPr lang="en-GB" altLang="en-US" dirty="0" smtClean="0"/>
              <a:t>Don’t blog too often, once a week.</a:t>
            </a:r>
          </a:p>
          <a:p>
            <a:pPr eaLnBrk="1" hangingPunct="1"/>
            <a:r>
              <a:rPr lang="en-GB" altLang="en-US" dirty="0" smtClean="0"/>
              <a:t>Create a blog rota</a:t>
            </a:r>
          </a:p>
          <a:p>
            <a:pPr eaLnBrk="1" hangingPunct="1"/>
            <a:r>
              <a:rPr lang="en-GB" altLang="en-US" dirty="0" smtClean="0"/>
              <a:t>Allow the juniors to create content, senior partners can then pick and choose.</a:t>
            </a:r>
          </a:p>
          <a:p>
            <a:pPr eaLnBrk="1" hangingPunct="1"/>
            <a:r>
              <a:rPr lang="en-GB" altLang="en-US" dirty="0" smtClean="0"/>
              <a:t>Its original content, Google loves this!</a:t>
            </a:r>
          </a:p>
          <a:p>
            <a:pPr eaLnBrk="1" hangingPunct="1"/>
            <a:r>
              <a:rPr lang="en-GB" altLang="en-US" dirty="0" smtClean="0"/>
              <a:t>Share your blogs on social media sites</a:t>
            </a:r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327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These</a:t>
            </a:r>
            <a:r>
              <a:rPr lang="en-GB" dirty="0" smtClean="0"/>
              <a:t> tools will save you time!</a:t>
            </a:r>
            <a:endParaRPr lang="en-GB" dirty="0"/>
          </a:p>
        </p:txBody>
      </p:sp>
      <p:pic>
        <p:nvPicPr>
          <p:cNvPr id="12290" name="Picture 2" descr="http://hub.maccounting.com/Portals/142557/images/save_tim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7457" y="1144559"/>
            <a:ext cx="1844649" cy="16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2.gstatic.com/images?q=tbn:ANd9GcRbiVqafZIQJjZkhwEzBIQIBsAjoAHeHgRZYF_6dXuFKIiQTD4p1eO28B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46" y="1280624"/>
            <a:ext cx="31210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2338" y="1458425"/>
            <a:ext cx="4045604" cy="83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Twitter based Search and reporting tool</a:t>
            </a:r>
            <a:endParaRPr lang="en-GB" kern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6" descr="C:\Users\Rich Dibbins\AppData\Local\Temp\Temp1_sprout-social-main-logos.zip\sprout-social-main-logos\01-sprout-social-logo-MAIN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4" t="15079" r="2552" b="18255"/>
          <a:stretch/>
        </p:blipFill>
        <p:spPr bwMode="auto">
          <a:xfrm>
            <a:off x="2986710" y="3105829"/>
            <a:ext cx="474133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978" y="2826577"/>
            <a:ext cx="2804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GB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anagement </a:t>
            </a:r>
            <a:r>
              <a:rPr lang="en-GB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&amp; </a:t>
            </a:r>
            <a:r>
              <a:rPr lang="en-GB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engagement platforms </a:t>
            </a:r>
            <a:endParaRPr lang="en-GB" b="1" kern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MS PGothic" pitchFamily="34" charset="-128"/>
              <a:cs typeface="+mn-cs"/>
            </a:endParaRPr>
          </a:p>
          <a:p>
            <a:pPr algn="r">
              <a:defRPr/>
            </a:pP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en-GB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or social media</a:t>
            </a:r>
            <a:endParaRPr lang="en-GB" kern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" name="Picture 8" descr="hootsuite-logo-dashboard.png">
            <a:hlinkClick r:id="rId7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9" t="11967" r="9872" b="11247"/>
          <a:stretch/>
        </p:blipFill>
        <p:spPr>
          <a:xfrm>
            <a:off x="713687" y="4230573"/>
            <a:ext cx="4546045" cy="15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2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0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Rules</a:t>
            </a:r>
            <a:r>
              <a:rPr lang="en-GB" dirty="0" smtClean="0"/>
              <a:t> of Social Media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036411" y="5184870"/>
            <a:ext cx="4757336" cy="1488885"/>
            <a:chOff x="752213" y="1416123"/>
            <a:chExt cx="4365945" cy="1200329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752213" y="1437552"/>
              <a:ext cx="3282287" cy="89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r>
                <a:rPr lang="en-GB" altLang="en-US" sz="3200" b="1" dirty="0">
                  <a:solidFill>
                    <a:schemeClr val="tx1"/>
                  </a:solidFill>
                </a:rPr>
                <a:t>The </a:t>
              </a:r>
              <a:r>
                <a:rPr lang="en-GB" altLang="en-US" sz="3200" b="1" dirty="0" smtClean="0">
                  <a:solidFill>
                    <a:schemeClr val="tx1"/>
                  </a:solidFill>
                </a:rPr>
                <a:t>rule</a:t>
              </a:r>
              <a:r>
                <a:rPr lang="en-GB" altLang="en-US" sz="3200" b="1" dirty="0">
                  <a:solidFill>
                    <a:srgbClr val="FF6600"/>
                  </a:solidFill>
                </a:rPr>
                <a:t> </a:t>
              </a:r>
              <a:r>
                <a:rPr lang="en-GB" altLang="en-US" sz="3200" b="1" dirty="0" smtClean="0">
                  <a:solidFill>
                    <a:schemeClr val="tx1"/>
                  </a:solidFill>
                </a:rPr>
                <a:t>of</a:t>
              </a:r>
              <a:endParaRPr lang="en-US" alt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0145" y="1416123"/>
              <a:ext cx="251801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7200" b="1" dirty="0">
                  <a:ln w="12700">
                    <a:solidFill>
                      <a:srgbClr val="E3851D"/>
                    </a:solidFill>
                    <a:prstDash val="solid"/>
                  </a:ln>
                  <a:solidFill>
                    <a:srgbClr val="FF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Verdana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6032878" y="2584075"/>
            <a:ext cx="2393090" cy="241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rgbClr val="FF6600"/>
                </a:solidFill>
              </a:rPr>
              <a:t>Rule No.2 </a:t>
            </a:r>
            <a:r>
              <a:rPr lang="en-US" altLang="en-US" sz="3200" dirty="0" smtClean="0"/>
              <a:t>of social media. It’s a </a:t>
            </a:r>
            <a:r>
              <a:rPr lang="en-US" altLang="en-US" sz="3200" dirty="0" smtClean="0">
                <a:solidFill>
                  <a:srgbClr val="FF6600"/>
                </a:solidFill>
              </a:rPr>
              <a:t>private</a:t>
            </a:r>
            <a:r>
              <a:rPr lang="en-US" altLang="en-US" sz="3200" dirty="0" smtClean="0"/>
              <a:t> conversation in </a:t>
            </a:r>
            <a:r>
              <a:rPr lang="en-US" altLang="en-US" sz="3200" dirty="0" smtClean="0">
                <a:solidFill>
                  <a:srgbClr val="FF6600"/>
                </a:solidFill>
              </a:rPr>
              <a:t>public</a:t>
            </a:r>
            <a:endParaRPr lang="en-US" altLang="en-US" sz="32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422" y="179102"/>
            <a:ext cx="1705149" cy="236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0891" y="945795"/>
            <a:ext cx="5492856" cy="1936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 smtClean="0"/>
              <a:t>Really?  I did </a:t>
            </a:r>
            <a:r>
              <a:rPr lang="en-US" altLang="en-US" sz="2400" dirty="0" smtClean="0">
                <a:solidFill>
                  <a:srgbClr val="FF6600"/>
                </a:solidFill>
              </a:rPr>
              <a:t>not want </a:t>
            </a:r>
            <a:r>
              <a:rPr lang="en-US" altLang="en-US" sz="2400" dirty="0" smtClean="0"/>
              <a:t>to know! </a:t>
            </a:r>
            <a:br>
              <a:rPr lang="en-US" altLang="en-US" sz="2400" dirty="0" smtClean="0"/>
            </a:br>
            <a:r>
              <a:rPr lang="en-US" altLang="en-US" sz="2400" dirty="0" smtClean="0"/>
              <a:t>NEVER break </a:t>
            </a:r>
            <a:r>
              <a:rPr lang="en-US" altLang="en-US" sz="2400" dirty="0" smtClean="0">
                <a:solidFill>
                  <a:srgbClr val="FF6600"/>
                </a:solidFill>
              </a:rPr>
              <a:t>Rule No.1 </a:t>
            </a:r>
            <a:r>
              <a:rPr lang="en-US" altLang="en-US" sz="2400" dirty="0" smtClean="0"/>
              <a:t>of social media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2708275"/>
            <a:ext cx="5686529" cy="216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80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6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Social Care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364" y="1226567"/>
            <a:ext cx="7556858" cy="53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60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Social Care </a:t>
            </a:r>
            <a:r>
              <a:rPr lang="en-GB" dirty="0" smtClean="0"/>
              <a:t>In Action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79" y="1118194"/>
            <a:ext cx="7730874" cy="454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27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Help Others…</a:t>
            </a:r>
            <a:r>
              <a:rPr lang="en-GB" dirty="0" smtClean="0"/>
              <a:t>They will help you.</a:t>
            </a:r>
            <a:endParaRPr lang="en-GB" dirty="0"/>
          </a:p>
        </p:txBody>
      </p:sp>
      <p:pic>
        <p:nvPicPr>
          <p:cNvPr id="1026" name="Picture 2" descr="http://simplemindfulness.s3.amazonaws.com/wp-content/uploads/2013/09/helping-others-300x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862" y="1349398"/>
            <a:ext cx="5644055" cy="425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0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73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It could go </a:t>
            </a:r>
            <a:r>
              <a:rPr lang="en-GB" dirty="0" smtClean="0"/>
              <a:t>Viral!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121" y="1015493"/>
            <a:ext cx="3713878" cy="36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5562" y="1015492"/>
            <a:ext cx="3377143" cy="386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410" y="4933900"/>
            <a:ext cx="76093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Potential reach of 4,986 followers (all </a:t>
            </a:r>
            <a:r>
              <a:rPr lang="en-GB" dirty="0" smtClean="0"/>
              <a:t>7 Twitter accounts combined)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48 Retweets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15 Favourites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12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Cost to </a:t>
            </a:r>
            <a:r>
              <a:rPr lang="en-GB" dirty="0" smtClean="0"/>
              <a:t>Conscious and the others…Zero </a:t>
            </a:r>
            <a:r>
              <a:rPr lang="en-GB" dirty="0"/>
              <a:t>££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213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ratuscontactsolutions.com/wp-content/uploads/2013/07/Social_Media_Customer_Support_Infographic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" t="5157" r="2485" b="4764"/>
          <a:stretch/>
        </p:blipFill>
        <p:spPr bwMode="auto">
          <a:xfrm>
            <a:off x="457200" y="2493818"/>
            <a:ext cx="5038792" cy="29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73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New for 2015</a:t>
            </a:r>
            <a:endParaRPr lang="en-GB" dirty="0"/>
          </a:p>
        </p:txBody>
      </p:sp>
      <p:pic>
        <p:nvPicPr>
          <p:cNvPr id="3074" name="Picture 2" descr="https://vine.co/static/images/trademark_logo.gif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46" t="12601" r="15953" b="13290"/>
          <a:stretch/>
        </p:blipFill>
        <p:spPr bwMode="auto">
          <a:xfrm>
            <a:off x="4565423" y="1052517"/>
            <a:ext cx="4188457" cy="18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3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73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Social Media Shopping List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1071" y="1433193"/>
            <a:ext cx="8045730" cy="39428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en-US" altLang="en-US" sz="5100" dirty="0">
                <a:solidFill>
                  <a:srgbClr val="FF6600"/>
                </a:solidFill>
              </a:rPr>
              <a:t>Buy in from the </a:t>
            </a:r>
            <a:r>
              <a:rPr lang="en-US" altLang="en-US" sz="5100" dirty="0" smtClean="0">
                <a:solidFill>
                  <a:srgbClr val="FF6600"/>
                </a:solidFill>
              </a:rPr>
              <a:t>top</a:t>
            </a:r>
          </a:p>
          <a:p>
            <a:pPr algn="l">
              <a:lnSpc>
                <a:spcPct val="160000"/>
              </a:lnSpc>
            </a:pPr>
            <a:r>
              <a:rPr lang="en-US" altLang="en-US" sz="5100" dirty="0" smtClean="0">
                <a:solidFill>
                  <a:srgbClr val="FF6600"/>
                </a:solidFill>
              </a:rPr>
              <a:t>Social Media Policy</a:t>
            </a:r>
          </a:p>
          <a:p>
            <a:pPr algn="l">
              <a:lnSpc>
                <a:spcPct val="160000"/>
              </a:lnSpc>
            </a:pPr>
            <a:r>
              <a:rPr lang="en-US" altLang="en-US" sz="5100" dirty="0" smtClean="0">
                <a:solidFill>
                  <a:srgbClr val="FF6600"/>
                </a:solidFill>
              </a:rPr>
              <a:t>Social Media Strategy </a:t>
            </a:r>
          </a:p>
          <a:p>
            <a:pPr algn="l">
              <a:lnSpc>
                <a:spcPct val="160000"/>
              </a:lnSpc>
            </a:pPr>
            <a:r>
              <a:rPr lang="en-US" altLang="en-US" sz="5100" dirty="0" smtClean="0">
                <a:solidFill>
                  <a:srgbClr val="FF6600"/>
                </a:solidFill>
              </a:rPr>
              <a:t>Social Media “Champion” to drive the strategy</a:t>
            </a:r>
          </a:p>
          <a:p>
            <a:pPr algn="l">
              <a:lnSpc>
                <a:spcPct val="160000"/>
              </a:lnSpc>
            </a:pPr>
            <a:r>
              <a:rPr lang="en-US" altLang="en-US" sz="5100" dirty="0" smtClean="0">
                <a:solidFill>
                  <a:srgbClr val="FF6600"/>
                </a:solidFill>
              </a:rPr>
              <a:t>Hoot Suite – the basic version (FREE)</a:t>
            </a:r>
          </a:p>
          <a:p>
            <a:pPr algn="l"/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999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74" y="2086838"/>
            <a:ext cx="3923863" cy="1143000"/>
          </a:xfrm>
        </p:spPr>
        <p:txBody>
          <a:bodyPr>
            <a:noAutofit/>
          </a:bodyPr>
          <a:lstStyle/>
          <a:p>
            <a:pPr algn="l"/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6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br>
              <a:rPr lang="en-GB" sz="6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6600" b="1" dirty="0" smtClean="0"/>
              <a:t>How </a:t>
            </a:r>
            <a:r>
              <a:rPr lang="en-GB" sz="6600" b="1" dirty="0"/>
              <a:t>do your </a:t>
            </a:r>
            <a:r>
              <a:rPr lang="en-GB" sz="6600" b="1" dirty="0" smtClean="0"/>
              <a:t/>
            </a:r>
            <a:br>
              <a:rPr lang="en-GB" sz="6600" b="1" dirty="0" smtClean="0"/>
            </a:br>
            <a:r>
              <a:rPr lang="en-GB" sz="6600" b="1" dirty="0" smtClean="0"/>
              <a:t>potential </a:t>
            </a:r>
            <a:br>
              <a:rPr lang="en-GB" sz="6600" b="1" dirty="0" smtClean="0"/>
            </a:br>
            <a:r>
              <a:rPr lang="en-GB" sz="6600" b="1" dirty="0" smtClean="0"/>
              <a:t>clients </a:t>
            </a:r>
            <a:br>
              <a:rPr lang="en-GB" sz="6600" b="1" dirty="0" smtClean="0"/>
            </a:br>
            <a:r>
              <a:rPr lang="en-GB" sz="6600" b="1" dirty="0" smtClean="0"/>
              <a:t>find </a:t>
            </a:r>
            <a:r>
              <a:rPr lang="en-GB" sz="6600" b="1" dirty="0">
                <a:solidFill>
                  <a:srgbClr val="FF6600"/>
                </a:solidFill>
              </a:rPr>
              <a:t>you</a:t>
            </a:r>
            <a:r>
              <a:rPr lang="en-GB" sz="6600" b="1" dirty="0"/>
              <a:t> ?</a:t>
            </a:r>
          </a:p>
        </p:txBody>
      </p:sp>
      <p:pic>
        <p:nvPicPr>
          <p:cNvPr id="2050" name="Picture 2" descr="http://www.dmwdirect.com/wp-content/uploads/2014/04/Email-vs-Mail-10-Years-Ago-vs-Now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4664" y="828944"/>
            <a:ext cx="4981467" cy="5335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d.keepcalm-o-matic.co.uk/i/keep-calm-and-ask-me-question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302" y="295145"/>
            <a:ext cx="3479187" cy="40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79" y="4351283"/>
            <a:ext cx="5148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What our clients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said,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Fantastic Service” 5* </a:t>
            </a:r>
            <a:endParaRPr lang="en-GB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“Perceptive, Creative and Professional”   “Innovative and Responsive</a:t>
            </a:r>
            <a:r>
              <a:rPr lang="en-GB" sz="2400" dirty="0" smtClean="0">
                <a:solidFill>
                  <a:srgbClr val="C00000"/>
                </a:solidFill>
              </a:rPr>
              <a:t>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3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Websites</a:t>
            </a:r>
            <a:r>
              <a:rPr lang="en-GB" dirty="0" smtClean="0"/>
              <a:t> for 2015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0789" y="1535843"/>
            <a:ext cx="4616996" cy="5001435"/>
          </a:xfrm>
          <a:ln>
            <a:noFill/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3600" dirty="0" smtClean="0"/>
              <a:t>Websites are like teenagers, you need to nurture, support and encourage them. If you abandon them,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they turn into this…..</a:t>
            </a:r>
          </a:p>
          <a:p>
            <a:pPr marL="0" indent="0" eaLnBrk="1" hangingPunct="1">
              <a:buNone/>
            </a:pPr>
            <a:endParaRPr lang="en-GB" altLang="en-US" sz="3600" dirty="0" smtClean="0"/>
          </a:p>
          <a:p>
            <a:pPr marL="0" indent="0" eaLnBrk="1" hangingPunct="1">
              <a:buNone/>
            </a:pPr>
            <a:endParaRPr lang="en-GB" altLang="en-US" sz="3600" dirty="0" smtClean="0"/>
          </a:p>
          <a:p>
            <a:pPr eaLnBrk="1" hangingPunct="1"/>
            <a:endParaRPr lang="en-GB" altLang="en-US" sz="3600" dirty="0" smtClean="0"/>
          </a:p>
          <a:p>
            <a:pPr marL="0" indent="0" eaLnBrk="1" hangingPunct="1">
              <a:buNone/>
            </a:pPr>
            <a:endParaRPr lang="en-GB" altLang="en-US" sz="3600" dirty="0"/>
          </a:p>
        </p:txBody>
      </p:sp>
      <p:pic>
        <p:nvPicPr>
          <p:cNvPr id="15366" name="Picture 6" descr="http://i.dailymail.co.uk/i/pix/2008/12/11/article-0-00365BB500000258-590_233x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783" y="1133858"/>
            <a:ext cx="2548067" cy="4286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0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GREAT</a:t>
            </a:r>
            <a:r>
              <a:rPr lang="en-GB" dirty="0" smtClean="0"/>
              <a:t> website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Responsive design, to capture “on the go” visitors</a:t>
            </a:r>
          </a:p>
          <a:p>
            <a:r>
              <a:rPr lang="en-GB" dirty="0" smtClean="0"/>
              <a:t>Key relevant content, updated regularly. </a:t>
            </a:r>
          </a:p>
          <a:p>
            <a:r>
              <a:rPr lang="en-GB" dirty="0" smtClean="0"/>
              <a:t>Editing Suite to allow you to edit content</a:t>
            </a:r>
          </a:p>
          <a:p>
            <a:r>
              <a:rPr lang="en-GB" dirty="0" smtClean="0"/>
              <a:t>Google Analytics, allowing you to monitor performance</a:t>
            </a:r>
          </a:p>
          <a:p>
            <a:r>
              <a:rPr lang="en-GB" dirty="0" smtClean="0"/>
              <a:t>Local Search Engine Optimisation (SEO) </a:t>
            </a:r>
          </a:p>
          <a:p>
            <a:r>
              <a:rPr lang="en-GB" dirty="0" smtClean="0"/>
              <a:t>Social Media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88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n-GB" dirty="0" smtClean="0"/>
              <a:t> Searches from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 2,000,000 legal searches made on Google UK</a:t>
            </a:r>
          </a:p>
          <a:p>
            <a:r>
              <a:rPr lang="en-GB" dirty="0" smtClean="0"/>
              <a:t>600,000 searches from a mobile device</a:t>
            </a:r>
          </a:p>
          <a:p>
            <a:r>
              <a:rPr lang="en-GB" dirty="0" smtClean="0"/>
              <a:t>Google Ads increasing along with SEO</a:t>
            </a:r>
          </a:p>
          <a:p>
            <a:r>
              <a:rPr lang="en-GB" dirty="0" smtClean="0"/>
              <a:t>Social Media Ads increasing</a:t>
            </a:r>
          </a:p>
          <a:p>
            <a:r>
              <a:rPr lang="en-GB" dirty="0" smtClean="0"/>
              <a:t>Search requests getting longer </a:t>
            </a:r>
            <a:r>
              <a:rPr lang="en-GB" dirty="0" err="1" smtClean="0"/>
              <a:t>e.g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i="1" dirty="0" smtClean="0"/>
              <a:t>“Cheap Conveyancing in Bristol”</a:t>
            </a:r>
          </a:p>
        </p:txBody>
      </p:sp>
    </p:spTree>
    <p:extLst>
      <p:ext uri="{BB962C8B-B14F-4D97-AF65-F5344CB8AC3E}">
        <p14:creationId xmlns:p14="http://schemas.microsoft.com/office/powerpoint/2010/main" val="166782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37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Responsive</a:t>
            </a:r>
            <a:r>
              <a:rPr lang="en-GB" dirty="0" smtClean="0"/>
              <a:t> Design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10229" y="1167174"/>
            <a:ext cx="4865193" cy="4355365"/>
            <a:chOff x="0" y="0"/>
            <a:chExt cx="3274828" cy="2519917"/>
          </a:xfrm>
        </p:grpSpPr>
        <p:pic>
          <p:nvPicPr>
            <p:cNvPr id="8" name="Picture 7" descr="http://cdn.macrumors.com/article-new/2011/07/apple_lion_led_cinema_display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4828" cy="2519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84" y="194081"/>
              <a:ext cx="2933304" cy="16260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551439" y="1048293"/>
            <a:ext cx="2480432" cy="4080199"/>
            <a:chOff x="0" y="0"/>
            <a:chExt cx="2639833" cy="4842345"/>
          </a:xfrm>
        </p:grpSpPr>
        <p:pic>
          <p:nvPicPr>
            <p:cNvPr id="6" name="Picture 5" descr="http://store.storeimages.cdn-apple.com/3975/as-images.apple.com/is/image/AppleInc/aos/published/images/i/ph/iphone6/plus/iphone6-plus-box-silver-2014_GEO_EMEA_LANG_EN?wid=478&amp;hei=595&amp;fmt=png-alpha&amp;qlt=95&amp;.v=141026572543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180" r="16050"/>
            <a:stretch/>
          </p:blipFill>
          <p:spPr bwMode="auto">
            <a:xfrm>
              <a:off x="0" y="0"/>
              <a:ext cx="2639833" cy="48423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0330" y="715549"/>
              <a:ext cx="2091193" cy="35860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47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Key </a:t>
            </a:r>
            <a:r>
              <a:rPr lang="en-GB" dirty="0" smtClean="0"/>
              <a:t>Navigation &amp; Call To Action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159768"/>
            <a:ext cx="8229600" cy="4525963"/>
          </a:xfrm>
        </p:spPr>
        <p:txBody>
          <a:bodyPr/>
          <a:lstStyle/>
          <a:p>
            <a:r>
              <a:rPr lang="en-GB" dirty="0" smtClean="0"/>
              <a:t>How easy is it to navigate around your site ?</a:t>
            </a:r>
          </a:p>
          <a:p>
            <a:r>
              <a:rPr lang="en-GB" dirty="0" smtClean="0"/>
              <a:t>As few clicks as possible</a:t>
            </a:r>
          </a:p>
          <a:p>
            <a:r>
              <a:rPr lang="en-GB" dirty="0" smtClean="0"/>
              <a:t>Don’t over complicate the process</a:t>
            </a:r>
          </a:p>
          <a:p>
            <a:r>
              <a:rPr lang="en-GB" dirty="0" smtClean="0"/>
              <a:t>Contact details / Squeeze pages</a:t>
            </a:r>
          </a:p>
        </p:txBody>
      </p:sp>
    </p:spTree>
    <p:extLst>
      <p:ext uri="{BB962C8B-B14F-4D97-AF65-F5344CB8AC3E}">
        <p14:creationId xmlns:p14="http://schemas.microsoft.com/office/powerpoint/2010/main" val="175984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Online </a:t>
            </a:r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0070" y="1181156"/>
            <a:ext cx="6842234" cy="43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8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Relevant</a:t>
            </a:r>
            <a:r>
              <a:rPr lang="en-GB" dirty="0" smtClean="0"/>
              <a:t>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Blogs</a:t>
            </a:r>
          </a:p>
          <a:p>
            <a:r>
              <a:rPr lang="en-GB" dirty="0" smtClean="0"/>
              <a:t>News items, legal and non legal</a:t>
            </a:r>
          </a:p>
          <a:p>
            <a:r>
              <a:rPr lang="en-GB" dirty="0" smtClean="0"/>
              <a:t>Updated profiles</a:t>
            </a:r>
          </a:p>
          <a:p>
            <a:r>
              <a:rPr lang="en-GB" dirty="0" smtClean="0"/>
              <a:t>Service pages</a:t>
            </a:r>
          </a:p>
          <a:p>
            <a:r>
              <a:rPr lang="en-GB" dirty="0" smtClean="0"/>
              <a:t>Minimum of 300 words per page</a:t>
            </a:r>
          </a:p>
        </p:txBody>
      </p:sp>
    </p:spTree>
    <p:extLst>
      <p:ext uri="{BB962C8B-B14F-4D97-AF65-F5344CB8AC3E}">
        <p14:creationId xmlns:p14="http://schemas.microsoft.com/office/powerpoint/2010/main" val="231167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 Management System </a:t>
            </a:r>
            <a:br>
              <a:rPr lang="en-GB" dirty="0" smtClean="0"/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(CMS)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 still rely on 3</a:t>
            </a:r>
            <a:r>
              <a:rPr lang="en-GB" baseline="30000" dirty="0" smtClean="0"/>
              <a:t>rd</a:t>
            </a:r>
            <a:r>
              <a:rPr lang="en-GB" dirty="0" smtClean="0"/>
              <a:t> parties to edit your site?</a:t>
            </a:r>
          </a:p>
          <a:p>
            <a:r>
              <a:rPr lang="en-GB" dirty="0" smtClean="0"/>
              <a:t>Freedom to edit your site, without the need   to be a techy!</a:t>
            </a:r>
          </a:p>
          <a:p>
            <a:r>
              <a:rPr lang="en-GB" dirty="0" smtClean="0"/>
              <a:t>Encourages you to edit your site, regularly.</a:t>
            </a:r>
          </a:p>
          <a:p>
            <a:r>
              <a:rPr lang="en-GB" dirty="0" smtClean="0"/>
              <a:t>Is it supported ? Security ? Training ? </a:t>
            </a:r>
          </a:p>
          <a:p>
            <a:r>
              <a:rPr lang="en-GB" dirty="0" smtClean="0"/>
              <a:t>Create new pages and events ? </a:t>
            </a:r>
          </a:p>
        </p:txBody>
      </p:sp>
    </p:spTree>
    <p:extLst>
      <p:ext uri="{BB962C8B-B14F-4D97-AF65-F5344CB8AC3E}">
        <p14:creationId xmlns:p14="http://schemas.microsoft.com/office/powerpoint/2010/main" val="147324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Google</a:t>
            </a:r>
            <a:r>
              <a:rPr lang="en-GB" dirty="0" smtClean="0"/>
              <a:t> Analytics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GA allows you to monitor the performance of your site.</a:t>
            </a:r>
          </a:p>
          <a:p>
            <a:r>
              <a:rPr lang="en-GB" dirty="0" smtClean="0"/>
              <a:t>How many visitors ? </a:t>
            </a:r>
          </a:p>
          <a:p>
            <a:r>
              <a:rPr lang="en-GB" dirty="0" smtClean="0"/>
              <a:t>How many viewed from a mobile ? </a:t>
            </a:r>
          </a:p>
          <a:p>
            <a:r>
              <a:rPr lang="en-GB" dirty="0" smtClean="0"/>
              <a:t>Bounce rate…what is this ? </a:t>
            </a:r>
          </a:p>
          <a:p>
            <a:r>
              <a:rPr lang="en-GB" dirty="0" smtClean="0"/>
              <a:t>Referral traffic</a:t>
            </a:r>
          </a:p>
          <a:p>
            <a:r>
              <a:rPr lang="en-GB" dirty="0" smtClean="0"/>
              <a:t>New v repeat visitors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6386" name="Picture 2" descr="http://www.google.com/analytics/images/misc/product-ico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758" y="274638"/>
            <a:ext cx="1271042" cy="12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9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heidicohen.com/wp-content/uploads/Majority-of-daily-media-Goo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45" y="715383"/>
            <a:ext cx="8194720" cy="57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9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Google</a:t>
            </a:r>
            <a:r>
              <a:rPr lang="en-GB" dirty="0" smtClean="0"/>
              <a:t> Analytics</a:t>
            </a:r>
            <a:endParaRPr lang="en-GB" dirty="0"/>
          </a:p>
        </p:txBody>
      </p:sp>
      <p:pic>
        <p:nvPicPr>
          <p:cNvPr id="1026" name="Picture 2" descr="http://www.natterbang.com/wp-content/uploads/2014/07/de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13205"/>
            <a:ext cx="8412510" cy="45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7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almbeachseopros.allrss.com/wp-content/uploads/2014/05/seoim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683" y="274638"/>
            <a:ext cx="2827834" cy="21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Search Engine Optimisation </a:t>
            </a:r>
            <a:br>
              <a:rPr lang="en-GB" dirty="0" smtClean="0"/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(SEO)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Chosen keywords</a:t>
            </a:r>
          </a:p>
          <a:p>
            <a:r>
              <a:rPr lang="en-GB" dirty="0" smtClean="0"/>
              <a:t>Services and location</a:t>
            </a:r>
          </a:p>
          <a:p>
            <a:r>
              <a:rPr lang="en-GB" dirty="0" smtClean="0"/>
              <a:t>Local or National competition ? </a:t>
            </a:r>
          </a:p>
          <a:p>
            <a:r>
              <a:rPr lang="en-GB" dirty="0" smtClean="0"/>
              <a:t>Do you have enough content ? </a:t>
            </a:r>
          </a:p>
          <a:p>
            <a:r>
              <a:rPr lang="en-GB" dirty="0" smtClean="0"/>
              <a:t>The </a:t>
            </a:r>
            <a:r>
              <a:rPr lang="en-GB" dirty="0"/>
              <a:t>core elements, </a:t>
            </a:r>
            <a:endParaRPr lang="en-GB" dirty="0" smtClean="0"/>
          </a:p>
          <a:p>
            <a:pPr lvl="1"/>
            <a:r>
              <a:rPr lang="en-GB" dirty="0" smtClean="0"/>
              <a:t>Meta </a:t>
            </a:r>
            <a:r>
              <a:rPr lang="en-GB" dirty="0"/>
              <a:t>Description</a:t>
            </a:r>
          </a:p>
          <a:p>
            <a:pPr lvl="1"/>
            <a:r>
              <a:rPr lang="en-GB" dirty="0"/>
              <a:t>Meta Title</a:t>
            </a:r>
          </a:p>
          <a:p>
            <a:pPr lvl="1"/>
            <a:r>
              <a:rPr lang="en-GB" dirty="0"/>
              <a:t>HTML Headings 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4696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Keyword Research</a:t>
            </a:r>
            <a:br>
              <a:rPr lang="en-GB" dirty="0" smtClean="0"/>
            </a:b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417637"/>
            <a:ext cx="7350273" cy="41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3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5" y="2050578"/>
            <a:ext cx="8229600" cy="2371298"/>
          </a:xfrm>
        </p:spPr>
        <p:txBody>
          <a:bodyPr/>
          <a:lstStyle/>
          <a:p>
            <a:r>
              <a:rPr lang="en-GB" dirty="0" smtClean="0"/>
              <a:t>Blogs with share buttons to social media </a:t>
            </a:r>
          </a:p>
          <a:p>
            <a:r>
              <a:rPr lang="en-GB" dirty="0" smtClean="0"/>
              <a:t>Staff profiles with LinkedIn / Twitter buttons</a:t>
            </a:r>
          </a:p>
          <a:p>
            <a:r>
              <a:rPr lang="en-GB" dirty="0" smtClean="0"/>
              <a:t>Home page with social media share icons</a:t>
            </a:r>
          </a:p>
          <a:p>
            <a:endParaRPr lang="en-GB" dirty="0"/>
          </a:p>
        </p:txBody>
      </p:sp>
      <p:pic>
        <p:nvPicPr>
          <p:cNvPr id="18434" name="Picture 2" descr="C:\Users\Rich Dibbins\Pictures\Linkedin Blog Ima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974" y="3862151"/>
            <a:ext cx="5644345" cy="16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2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One line of code, One client per week!</a:t>
            </a:r>
            <a:endParaRPr lang="en-GB" dirty="0"/>
          </a:p>
        </p:txBody>
      </p:sp>
      <p:pic>
        <p:nvPicPr>
          <p:cNvPr id="1026" name="Picture 2" descr="http://www.contextpr.co.uk/contextpr/wp-content/uploads/2014/12/candii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72" y="1834165"/>
            <a:ext cx="733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7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9936" y="610755"/>
            <a:ext cx="7200800" cy="4248472"/>
          </a:xfrm>
        </p:spPr>
        <p:txBody>
          <a:bodyPr/>
          <a:lstStyle/>
          <a:p>
            <a:pPr algn="ctr" eaLnBrk="1" hangingPunct="1"/>
            <a:r>
              <a:rPr lang="en-GB" sz="6000" b="1" dirty="0">
                <a:latin typeface="Myriad Pro Black"/>
                <a:cs typeface="Myriad Pro Black"/>
              </a:rPr>
              <a:t>5</a:t>
            </a:r>
            <a:r>
              <a:rPr lang="en-GB" sz="6000" dirty="0" smtClean="0">
                <a:latin typeface="Myriad Pro Black"/>
                <a:cs typeface="Myriad Pro Black"/>
              </a:rPr>
              <a:t> Marketing </a:t>
            </a:r>
            <a:r>
              <a:rPr lang="en-GB" sz="6000" dirty="0">
                <a:latin typeface="Myriad Pro Black"/>
                <a:cs typeface="Myriad Pro Black"/>
              </a:rPr>
              <a:t>Ideas </a:t>
            </a:r>
            <a:r>
              <a:rPr lang="en-GB" sz="6000" dirty="0" smtClean="0">
                <a:latin typeface="Myriad Pro Black"/>
                <a:cs typeface="Myriad Pro Black"/>
              </a:rPr>
              <a:t>You Can Do</a:t>
            </a:r>
            <a:br>
              <a:rPr lang="en-GB" sz="6000" dirty="0" smtClean="0">
                <a:latin typeface="Myriad Pro Black"/>
                <a:cs typeface="Myriad Pro Black"/>
              </a:rPr>
            </a:br>
            <a:r>
              <a:rPr lang="en-GB" sz="6000" dirty="0" smtClean="0">
                <a:latin typeface="Myriad Pro Black"/>
                <a:cs typeface="Myriad Pro Black"/>
              </a:rPr>
              <a:t> In </a:t>
            </a:r>
            <a:r>
              <a:rPr lang="en-GB" sz="6000" dirty="0">
                <a:latin typeface="Myriad Pro Black"/>
                <a:cs typeface="Myriad Pro Black"/>
              </a:rPr>
              <a:t>T</a:t>
            </a:r>
            <a:r>
              <a:rPr lang="en-GB" sz="6000" dirty="0" smtClean="0">
                <a:latin typeface="Myriad Pro Black"/>
                <a:cs typeface="Myriad Pro Black"/>
              </a:rPr>
              <a:t>he Next 3 Months</a:t>
            </a:r>
            <a:endParaRPr lang="en-GB" sz="6000" dirty="0">
              <a:latin typeface="Myriad Pro Black"/>
              <a:ea typeface="ＭＳ Ｐゴシック" charset="0"/>
              <a:cs typeface="Myriad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88898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1822" y="181960"/>
            <a:ext cx="895103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9pPr>
          </a:lstStyle>
          <a:p>
            <a:pPr marL="742950" indent="-742950" algn="ctr" eaLnBrk="1" hangingPunct="1">
              <a:buAutoNum type="arabicPeriod"/>
            </a:pPr>
            <a:r>
              <a:rPr lang="en-US" sz="3200" dirty="0" smtClean="0">
                <a:latin typeface="Verdana" charset="0"/>
                <a:ea typeface="ＭＳ Ｐゴシック" charset="0"/>
                <a:cs typeface="ＭＳ Ｐゴシック" charset="0"/>
              </a:rPr>
              <a:t>Make a start on an email newsletter</a:t>
            </a:r>
          </a:p>
        </p:txBody>
      </p:sp>
      <p:pic>
        <p:nvPicPr>
          <p:cNvPr id="2050" name="Picture 2" descr="http://sd.keepcalm-o-matic.co.uk/i/stay-calm-and-keep-in-touc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813" y="1327569"/>
            <a:ext cx="3253054" cy="379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4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725214" y="292522"/>
            <a:ext cx="7618412" cy="647700"/>
          </a:xfrm>
        </p:spPr>
        <p:txBody>
          <a:bodyPr/>
          <a:lstStyle/>
          <a:p>
            <a:r>
              <a:rPr lang="en-US" sz="3200" dirty="0">
                <a:latin typeface="Verdana" charset="0"/>
                <a:ea typeface="ＭＳ Ｐゴシック" charset="0"/>
                <a:cs typeface="ＭＳ Ｐゴシック" charset="0"/>
              </a:rPr>
              <a:t>Audiences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42790373"/>
              </p:ext>
            </p:extLst>
          </p:nvPr>
        </p:nvGraphicFramePr>
        <p:xfrm>
          <a:off x="838200" y="940222"/>
          <a:ext cx="7696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597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18412" cy="647700"/>
          </a:xfrm>
        </p:spPr>
        <p:txBody>
          <a:bodyPr/>
          <a:lstStyle/>
          <a:p>
            <a:r>
              <a:rPr lang="en-US" sz="3200" dirty="0">
                <a:latin typeface="Verdana" charset="0"/>
                <a:ea typeface="ＭＳ Ｐゴシック" charset="0"/>
                <a:cs typeface="ＭＳ Ｐゴシック" charset="0"/>
              </a:rPr>
              <a:t>Personalisation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0393" y="771525"/>
            <a:ext cx="7535863" cy="4867275"/>
            <a:chOff x="228600" y="1295400"/>
            <a:chExt cx="7535863" cy="4867275"/>
          </a:xfrm>
        </p:grpSpPr>
        <p:sp>
          <p:nvSpPr>
            <p:cNvPr id="23554" name="TextBox 3"/>
            <p:cNvSpPr txBox="1">
              <a:spLocks noChangeArrowheads="1"/>
            </p:cNvSpPr>
            <p:nvPr/>
          </p:nvSpPr>
          <p:spPr bwMode="auto">
            <a:xfrm>
              <a:off x="381000" y="2362200"/>
              <a:ext cx="29448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3600"/>
                <a:t>Dear Client,</a:t>
              </a:r>
            </a:p>
          </p:txBody>
        </p:sp>
        <p:sp>
          <p:nvSpPr>
            <p:cNvPr id="23555" name="TextBox 4"/>
            <p:cNvSpPr txBox="1">
              <a:spLocks noChangeArrowheads="1"/>
            </p:cNvSpPr>
            <p:nvPr/>
          </p:nvSpPr>
          <p:spPr bwMode="auto">
            <a:xfrm>
              <a:off x="228600" y="3124200"/>
              <a:ext cx="57800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4000" dirty="0">
                  <a:solidFill>
                    <a:srgbClr val="008000"/>
                  </a:solidFill>
                </a:rPr>
                <a:t>Dear </a:t>
              </a:r>
              <a:r>
                <a:rPr lang="en-US" sz="4000" dirty="0" err="1">
                  <a:solidFill>
                    <a:srgbClr val="008000"/>
                  </a:solidFill>
                </a:rPr>
                <a:t>Mr</a:t>
              </a:r>
              <a:r>
                <a:rPr lang="en-US" sz="4000" dirty="0">
                  <a:solidFill>
                    <a:srgbClr val="008000"/>
                  </a:solidFill>
                </a:rPr>
                <a:t> &amp; </a:t>
              </a:r>
              <a:r>
                <a:rPr lang="en-US" sz="4000" dirty="0" err="1">
                  <a:solidFill>
                    <a:srgbClr val="008000"/>
                  </a:solidFill>
                </a:rPr>
                <a:t>Mrs</a:t>
              </a:r>
              <a:r>
                <a:rPr lang="en-US" sz="4000" dirty="0">
                  <a:solidFill>
                    <a:srgbClr val="008000"/>
                  </a:solidFill>
                </a:rPr>
                <a:t> Smith,</a:t>
              </a:r>
            </a:p>
          </p:txBody>
        </p:sp>
        <p:sp>
          <p:nvSpPr>
            <p:cNvPr id="23556" name="TextBox 5"/>
            <p:cNvSpPr txBox="1">
              <a:spLocks noChangeArrowheads="1"/>
            </p:cNvSpPr>
            <p:nvPr/>
          </p:nvSpPr>
          <p:spPr bwMode="auto">
            <a:xfrm>
              <a:off x="3733800" y="1905000"/>
              <a:ext cx="3636963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6000">
                  <a:solidFill>
                    <a:srgbClr val="FF6600"/>
                  </a:solidFill>
                </a:rPr>
                <a:t>Dear</a:t>
              </a:r>
              <a:r>
                <a:rPr lang="en-US" sz="4800">
                  <a:solidFill>
                    <a:srgbClr val="FF6600"/>
                  </a:solidFill>
                </a:rPr>
                <a:t> Bob,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1295400"/>
              <a:ext cx="2797175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4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pperplate Gothic Bold"/>
                  <a:ea typeface="+mn-ea"/>
                  <a:cs typeface="+mn-cs"/>
                </a:rPr>
                <a:t>Dear A,</a:t>
              </a:r>
            </a:p>
          </p:txBody>
        </p:sp>
        <p:sp>
          <p:nvSpPr>
            <p:cNvPr id="23558" name="TextBox 7"/>
            <p:cNvSpPr txBox="1">
              <a:spLocks noChangeArrowheads="1"/>
            </p:cNvSpPr>
            <p:nvPr/>
          </p:nvSpPr>
          <p:spPr bwMode="auto">
            <a:xfrm>
              <a:off x="381000" y="4419600"/>
              <a:ext cx="662305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6000">
                  <a:solidFill>
                    <a:srgbClr val="660066"/>
                  </a:solidFill>
                  <a:latin typeface="Bernard MT Condensed" charset="0"/>
                </a:rPr>
                <a:t>Dear A. Smith (Dec’d),</a:t>
              </a:r>
            </a:p>
          </p:txBody>
        </p:sp>
        <p:sp>
          <p:nvSpPr>
            <p:cNvPr id="23559" name="TextBox 8"/>
            <p:cNvSpPr txBox="1">
              <a:spLocks noChangeArrowheads="1"/>
            </p:cNvSpPr>
            <p:nvPr/>
          </p:nvSpPr>
          <p:spPr bwMode="auto">
            <a:xfrm>
              <a:off x="5867400" y="3962400"/>
              <a:ext cx="17145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082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>
                  <a:latin typeface="Wide Latin" charset="0"/>
                </a:rPr>
                <a:t>Dear ,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5638800"/>
              <a:ext cx="7231063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Century Gothic"/>
                  <a:ea typeface="+mn-ea"/>
                  <a:cs typeface="+mn-cs"/>
                </a:rPr>
                <a:t>Dear Mr David &amp; Ms Jane Gilroy &amp; Collas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71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6" y="19472"/>
            <a:ext cx="7618412" cy="647700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How to save money!</a:t>
            </a:r>
            <a:endParaRPr lang="en-US" sz="32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971058" y="1113002"/>
            <a:ext cx="7572375" cy="4429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Law Updates - Andersons Solicitors Business Newsletter – July </a:t>
            </a:r>
            <a:r>
              <a:rPr lang="en-GB" dirty="0" smtClean="0">
                <a:latin typeface="Verdana" charset="0"/>
                <a:ea typeface="ＭＳ Ｐゴシック" charset="0"/>
                <a:cs typeface="ＭＳ Ｐゴシック" charset="0"/>
              </a:rPr>
              <a:t>2015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A year in the life: expansion, cake and zombies!</a:t>
            </a:r>
          </a:p>
          <a:p>
            <a:pPr eaLnBrk="1" hangingPunct="1">
              <a:lnSpc>
                <a:spcPct val="120000"/>
              </a:lnSpc>
            </a:pPr>
            <a:r>
              <a:rPr lang="nb-NO" dirty="0">
                <a:latin typeface="Verdana" charset="0"/>
                <a:ea typeface="ＭＳ Ｐゴシック" charset="0"/>
                <a:cs typeface="ＭＳ Ｐゴシック" charset="0"/>
              </a:rPr>
              <a:t>Last chance to boo!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Conscious Newsletter: FREE consultancy; WIN a book; SugarCRM; Social network intranets; Yellow Pages?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I’m just going to come out and say it!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Weekly News</a:t>
            </a:r>
          </a:p>
          <a:p>
            <a:pPr eaLnBrk="1" hangingPunct="1">
              <a:lnSpc>
                <a:spcPct val="120000"/>
              </a:lnSpc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Could You Survive Without a Job?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Ten Tips for Nurturing your Way to Increased Sales</a:t>
            </a:r>
          </a:p>
        </p:txBody>
      </p:sp>
    </p:spTree>
    <p:extLst>
      <p:ext uri="{BB962C8B-B14F-4D97-AF65-F5344CB8AC3E}">
        <p14:creationId xmlns:p14="http://schemas.microsoft.com/office/powerpoint/2010/main" val="94874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uewiremedia.com.au/wp-content/uploads/2013/04/digital-darwi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25" y="997606"/>
            <a:ext cx="7906793" cy="4769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6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92" y="871084"/>
            <a:ext cx="4673848" cy="32884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779" y="0"/>
            <a:ext cx="107291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ＭＳ Ｐゴシック" charset="0"/>
              </a:rPr>
              <a:t>2. Start using video</a:t>
            </a:r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585545"/>
            <a:ext cx="3971388" cy="31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79" y="274638"/>
            <a:ext cx="7819697" cy="52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1"/>
            <a:ext cx="9192765" cy="6477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ＭＳ Ｐゴシック" charset="0"/>
              </a:rPr>
              <a:t>3. Improve </a:t>
            </a:r>
            <a:r>
              <a:rPr lang="en-US" sz="3200" dirty="0" smtClean="0">
                <a:solidFill>
                  <a:srgbClr val="E3851D"/>
                </a:solidFill>
                <a:latin typeface="Verdana" charset="0"/>
                <a:ea typeface="ＭＳ Ｐゴシック" charset="0"/>
                <a:cs typeface="ＭＳ Ｐゴシック" charset="0"/>
              </a:rPr>
              <a:t>your lead handling</a:t>
            </a:r>
            <a:endParaRPr lang="en-US" sz="32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 descr="http://www.dynedge.com/wp-content/uploads/2013/07/angry_custo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10" y="907584"/>
            <a:ext cx="4364709" cy="5177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racleformsinfo.files.wordpress.com/2011/10/angry-old-wo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82" y="907584"/>
            <a:ext cx="3522758" cy="449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2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709338" cy="191683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Lucida Sans"/>
                <a:cs typeface="Lucida Sans"/>
              </a:rPr>
              <a:t>Wow!  That’s a lot of money, we better make sure we get this right for you.</a:t>
            </a:r>
            <a:endParaRPr lang="en-US" sz="280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pic>
        <p:nvPicPr>
          <p:cNvPr id="4098" name="Picture 2" descr="http://archive.bagelturf.com/files/page0_blog_entry111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76" y="1103844"/>
            <a:ext cx="6306934" cy="4646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1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5445224"/>
            <a:ext cx="6228184" cy="144016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You don’t do this….				……do you?</a:t>
            </a:r>
          </a:p>
        </p:txBody>
      </p:sp>
    </p:spTree>
    <p:extLst>
      <p:ext uri="{BB962C8B-B14F-4D97-AF65-F5344CB8AC3E}">
        <p14:creationId xmlns:p14="http://schemas.microsoft.com/office/powerpoint/2010/main" val="259070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94" y="0"/>
            <a:ext cx="9120005" cy="647700"/>
          </a:xfrm>
        </p:spPr>
        <p:txBody>
          <a:bodyPr/>
          <a:lstStyle/>
          <a:p>
            <a:r>
              <a:rPr lang="en-US" sz="3200" dirty="0"/>
              <a:t>4</a:t>
            </a:r>
            <a:r>
              <a:rPr lang="en-US" sz="3200" dirty="0" smtClean="0"/>
              <a:t>. Improve your content marketing</a:t>
            </a:r>
            <a:endParaRPr lang="en-US" sz="3200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2544" y="1052737"/>
            <a:ext cx="7572375" cy="216024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Current news</a:t>
            </a:r>
          </a:p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Blogging</a:t>
            </a:r>
          </a:p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Google likes to see big sites 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get 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bigger slowly</a:t>
            </a:r>
          </a:p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Must be 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relevant 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to your intended audience</a:t>
            </a: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23" y="3212976"/>
            <a:ext cx="1659745" cy="2345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ta_portal_carto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9" y="2924944"/>
            <a:ext cx="3366205" cy="2766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103" y="3212976"/>
            <a:ext cx="1734032" cy="24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r>
              <a:rPr lang="en-US" sz="3400" dirty="0" smtClean="0">
                <a:latin typeface="Verdana" charset="0"/>
                <a:ea typeface="ＭＳ Ｐゴシック" charset="0"/>
                <a:cs typeface="ＭＳ Ｐゴシック" charset="0"/>
              </a:rPr>
              <a:t>9. Google Algorithm History Lesson</a:t>
            </a:r>
            <a:endParaRPr lang="en-US" sz="3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547813" y="1123950"/>
            <a:ext cx="447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Oct-13	Penguin 2.1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547813" y="2339975"/>
            <a:ext cx="482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Aug-13	Hummingbird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547813" y="4221163"/>
            <a:ext cx="447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May-13	Penguin 2.0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547813" y="3573463"/>
            <a:ext cx="573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Jun-13	Payday Loan/Porn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00113" y="1052513"/>
            <a:ext cx="71437" cy="39592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39" name="Oval 10"/>
          <p:cNvSpPr>
            <a:spLocks noChangeArrowheads="1"/>
          </p:cNvSpPr>
          <p:nvPr/>
        </p:nvSpPr>
        <p:spPr bwMode="auto">
          <a:xfrm>
            <a:off x="1403350" y="549275"/>
            <a:ext cx="288925" cy="2873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US">
              <a:solidFill>
                <a:srgbClr val="FF66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42950" y="2452688"/>
            <a:ext cx="360363" cy="36036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rgbClr val="003082"/>
              </a:solidFill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55650" y="3684588"/>
            <a:ext cx="360363" cy="36036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rgbClr val="003082"/>
              </a:solidFill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81050" y="4352925"/>
            <a:ext cx="360363" cy="35877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rgbClr val="003082"/>
              </a:solidFill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30250" y="1235075"/>
            <a:ext cx="360363" cy="360363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rgbClr val="003082"/>
              </a:solidFill>
              <a:latin typeface="Verdana" pitchFamily="34" charset="0"/>
            </a:endParaRPr>
          </a:p>
        </p:txBody>
      </p:sp>
      <p:pic>
        <p:nvPicPr>
          <p:cNvPr id="18444" name="Picture 20" descr="google-pa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854" y="4557299"/>
            <a:ext cx="1244034" cy="104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825" y="765175"/>
            <a:ext cx="21796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4356100" y="4795838"/>
            <a:ext cx="216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Originally Apr-12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71550" y="5445125"/>
            <a:ext cx="7938" cy="6334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 bwMode="auto">
          <a:xfrm>
            <a:off x="793750" y="5602288"/>
            <a:ext cx="360363" cy="35877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rgbClr val="003082"/>
              </a:solidFill>
              <a:latin typeface="Verdana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971550" y="5013325"/>
            <a:ext cx="144463" cy="1444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H="1">
            <a:off x="827088" y="5165725"/>
            <a:ext cx="296862" cy="1349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827088" y="5300663"/>
            <a:ext cx="144462" cy="1444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52" name="TextBox 5"/>
          <p:cNvSpPr txBox="1">
            <a:spLocks noChangeArrowheads="1"/>
          </p:cNvSpPr>
          <p:nvPr/>
        </p:nvSpPr>
        <p:spPr bwMode="auto">
          <a:xfrm>
            <a:off x="1547813" y="5489575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Feb-11	Panda</a:t>
            </a:r>
          </a:p>
        </p:txBody>
      </p:sp>
    </p:spTree>
    <p:extLst>
      <p:ext uri="{BB962C8B-B14F-4D97-AF65-F5344CB8AC3E}">
        <p14:creationId xmlns:p14="http://schemas.microsoft.com/office/powerpoint/2010/main" val="136055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851D"/>
                </a:solidFill>
                <a:latin typeface="Verdana" charset="0"/>
                <a:ea typeface="ＭＳ Ｐゴシック" charset="0"/>
                <a:cs typeface="ＭＳ Ｐゴシック" charset="0"/>
              </a:rPr>
              <a:t>SEO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in early 2014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14313" y="1559527"/>
            <a:ext cx="8605837" cy="44291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Let’s not “do an Irwin Mitchell?</a:t>
            </a:r>
          </a:p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Google 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Local is dominating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localised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keywords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No more links in press releases!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“Social signals” from Facebook, LinkedIn, Twitter etc are becoming vital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Mobile search is becoming more important i.e. people searching via smartphones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As important as email marketing to existing clients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Keyword research to develop “targeted” keyword lists is even more important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(not provided)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Need to worry about “link” sites, not just your site</a:t>
            </a:r>
          </a:p>
        </p:txBody>
      </p:sp>
    </p:spTree>
    <p:extLst>
      <p:ext uri="{BB962C8B-B14F-4D97-AF65-F5344CB8AC3E}">
        <p14:creationId xmlns:p14="http://schemas.microsoft.com/office/powerpoint/2010/main" val="324415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Balanced</a:t>
            </a:r>
            <a:r>
              <a:rPr lang="en-US" dirty="0" smtClean="0"/>
              <a:t> SEO</a:t>
            </a:r>
            <a:endParaRPr lang="en-US" dirty="0"/>
          </a:p>
        </p:txBody>
      </p:sp>
      <p:pic>
        <p:nvPicPr>
          <p:cNvPr id="5" name="Picture 4" descr="iStock_000000747973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243" y="1271264"/>
            <a:ext cx="2322433" cy="5021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598" y="1484784"/>
            <a:ext cx="2618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Content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8150" y="2996952"/>
            <a:ext cx="20722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Social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media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157" y="5157192"/>
            <a:ext cx="1770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Links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6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-1510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Page structure still important</a:t>
            </a:r>
          </a:p>
        </p:txBody>
      </p:sp>
      <p:pic>
        <p:nvPicPr>
          <p:cNvPr id="52226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87400"/>
            <a:ext cx="8609013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Oval Callout 4"/>
          <p:cNvSpPr>
            <a:spLocks noChangeArrowheads="1"/>
          </p:cNvSpPr>
          <p:nvPr/>
        </p:nvSpPr>
        <p:spPr bwMode="auto">
          <a:xfrm>
            <a:off x="6588125" y="836613"/>
            <a:ext cx="2376488" cy="863600"/>
          </a:xfrm>
          <a:prstGeom prst="wedgeEllipseCallout">
            <a:avLst>
              <a:gd name="adj1" fmla="val -100278"/>
              <a:gd name="adj2" fmla="val -45282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Meta title</a:t>
            </a:r>
          </a:p>
        </p:txBody>
      </p:sp>
      <p:sp>
        <p:nvSpPr>
          <p:cNvPr id="52228" name="Oval Callout 5"/>
          <p:cNvSpPr>
            <a:spLocks noChangeArrowheads="1"/>
          </p:cNvSpPr>
          <p:nvPr/>
        </p:nvSpPr>
        <p:spPr bwMode="auto">
          <a:xfrm>
            <a:off x="107950" y="2133600"/>
            <a:ext cx="2663825" cy="863600"/>
          </a:xfrm>
          <a:prstGeom prst="wedgeEllipseCallout">
            <a:avLst>
              <a:gd name="adj1" fmla="val 38944"/>
              <a:gd name="adj2" fmla="val -13746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Page name</a:t>
            </a:r>
          </a:p>
        </p:txBody>
      </p:sp>
      <p:sp>
        <p:nvSpPr>
          <p:cNvPr id="52229" name="Oval Callout 6"/>
          <p:cNvSpPr>
            <a:spLocks noChangeArrowheads="1"/>
          </p:cNvSpPr>
          <p:nvPr/>
        </p:nvSpPr>
        <p:spPr bwMode="auto">
          <a:xfrm>
            <a:off x="6767513" y="4652963"/>
            <a:ext cx="1908175" cy="863600"/>
          </a:xfrm>
          <a:prstGeom prst="wedgeEllipseCallout">
            <a:avLst>
              <a:gd name="adj1" fmla="val -84838"/>
              <a:gd name="adj2" fmla="val -120403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H1 tag</a:t>
            </a:r>
          </a:p>
        </p:txBody>
      </p:sp>
      <p:sp>
        <p:nvSpPr>
          <p:cNvPr id="52230" name="Oval Callout 7"/>
          <p:cNvSpPr>
            <a:spLocks noChangeArrowheads="1"/>
          </p:cNvSpPr>
          <p:nvPr/>
        </p:nvSpPr>
        <p:spPr bwMode="auto">
          <a:xfrm>
            <a:off x="1403350" y="5013325"/>
            <a:ext cx="1728788" cy="863600"/>
          </a:xfrm>
          <a:prstGeom prst="wedgeEllipseCallout">
            <a:avLst>
              <a:gd name="adj1" fmla="val 135625"/>
              <a:gd name="adj2" fmla="val 86995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H2 tag</a:t>
            </a:r>
          </a:p>
        </p:txBody>
      </p:sp>
      <p:sp>
        <p:nvSpPr>
          <p:cNvPr id="52231" name="Oval Callout 8"/>
          <p:cNvSpPr>
            <a:spLocks noChangeArrowheads="1"/>
          </p:cNvSpPr>
          <p:nvPr/>
        </p:nvSpPr>
        <p:spPr bwMode="auto">
          <a:xfrm>
            <a:off x="1116013" y="3573463"/>
            <a:ext cx="2519362" cy="863600"/>
          </a:xfrm>
          <a:prstGeom prst="wedgeEllipseCallout">
            <a:avLst>
              <a:gd name="adj1" fmla="val 104005"/>
              <a:gd name="adj2" fmla="val 8863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75183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51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Why should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en-US" dirty="0" smtClean="0"/>
              <a:t>, bother with </a:t>
            </a:r>
            <a:r>
              <a:rPr lang="en-US" b="1" dirty="0" smtClean="0"/>
              <a:t>Social Media ? </a:t>
            </a:r>
            <a:endParaRPr lang="en-US" b="1" dirty="0"/>
          </a:p>
        </p:txBody>
      </p:sp>
      <p:pic>
        <p:nvPicPr>
          <p:cNvPr id="6146" name="Picture 2" descr="http://i.dailymail.co.uk/i/pix/2014/08/05/1407225932091_wps_6_SANTA_MONICA_CA_AUGUST_0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8520" y="1978682"/>
            <a:ext cx="6038850" cy="333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4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Summary – What Could be Improved ?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487" y="3467266"/>
            <a:ext cx="87971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Social Media – policy, output, who is on it in the firm ?</a:t>
            </a:r>
          </a:p>
          <a:p>
            <a:pPr algn="l"/>
            <a:endParaRPr lang="en-GB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Website – Responsive, Google Analytics, SEO – What needs to be done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Canddi – Want to really know who is looking at you ?</a:t>
            </a:r>
          </a:p>
          <a:p>
            <a:pPr algn="l"/>
            <a:r>
              <a:rPr lang="en-GB" sz="2800" dirty="0" smtClean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Start creating real content, blogs &amp; newsletters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131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d.keepcalm-o-matic.co.uk/i/keep-calm-and-ask-me-question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240" y="295145"/>
            <a:ext cx="3479187" cy="40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79" y="1169052"/>
            <a:ext cx="5148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What our </a:t>
            </a:r>
            <a:r>
              <a:rPr lang="en-GB" b="1">
                <a:solidFill>
                  <a:srgbClr val="C00000"/>
                </a:solidFill>
              </a:rPr>
              <a:t>clients </a:t>
            </a:r>
            <a:r>
              <a:rPr lang="en-GB" b="1" smtClean="0">
                <a:solidFill>
                  <a:srgbClr val="C00000"/>
                </a:solidFill>
              </a:rPr>
              <a:t>said,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C00000"/>
                </a:solidFill>
              </a:rPr>
              <a:t>“</a:t>
            </a:r>
            <a:r>
              <a:rPr lang="en-GB" sz="2400" dirty="0">
                <a:solidFill>
                  <a:srgbClr val="C00000"/>
                </a:solidFill>
              </a:rPr>
              <a:t>Fantastic Service” 5* </a:t>
            </a:r>
            <a:endParaRPr lang="en-GB" sz="2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C00000"/>
                </a:solidFill>
              </a:rPr>
              <a:t>“Perceptive, Creative and Professional”   “Innovative and Responsive”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69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en-US" dirty="0" smtClean="0"/>
              <a:t> will it benefit </a:t>
            </a:r>
            <a:r>
              <a:rPr lang="en-US" b="1" dirty="0" smtClean="0"/>
              <a:t>YOU?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416"/>
            <a:ext cx="8229600" cy="3099122"/>
          </a:xfrm>
        </p:spPr>
        <p:txBody>
          <a:bodyPr>
            <a:normAutofit/>
          </a:bodyPr>
          <a:lstStyle/>
          <a:p>
            <a:r>
              <a:rPr lang="en-GB" dirty="0"/>
              <a:t>Helps establish and improve your client </a:t>
            </a:r>
            <a:r>
              <a:rPr lang="en-GB" dirty="0" smtClean="0"/>
              <a:t>relationship</a:t>
            </a:r>
            <a:endParaRPr lang="en-US" dirty="0" smtClean="0"/>
          </a:p>
          <a:p>
            <a:r>
              <a:rPr lang="en-US" dirty="0" smtClean="0"/>
              <a:t>Improve your personal brand</a:t>
            </a:r>
          </a:p>
          <a:p>
            <a:r>
              <a:rPr lang="en-US" dirty="0" smtClean="0"/>
              <a:t>Increases website traffic</a:t>
            </a:r>
          </a:p>
          <a:p>
            <a:r>
              <a:rPr lang="en-US" dirty="0" smtClean="0"/>
              <a:t>Improves your credibility</a:t>
            </a:r>
            <a:endParaRPr lang="en-US" dirty="0"/>
          </a:p>
        </p:txBody>
      </p:sp>
      <p:pic>
        <p:nvPicPr>
          <p:cNvPr id="13314" name="Picture 2" descr="http://hr.wayne.edu/tcw/benefits/benefit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680" y="4599538"/>
            <a:ext cx="3754159" cy="1897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0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is Social Media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538158"/>
            <a:ext cx="6768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Social media is the social interaction among people in which they create, share or exchange information, ideas, and pictures/videos in virtual communities and networks</a:t>
            </a:r>
            <a:r>
              <a:rPr lang="en-GB" sz="2800" dirty="0" smtClean="0"/>
              <a:t>.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Source – Wikipedia </a:t>
            </a:r>
            <a:endParaRPr lang="en-GB" sz="16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5198" y="4004012"/>
            <a:ext cx="6400520" cy="2677656"/>
            <a:chOff x="2168618" y="3861048"/>
            <a:chExt cx="6400520" cy="2677656"/>
          </a:xfrm>
        </p:grpSpPr>
        <p:sp>
          <p:nvSpPr>
            <p:cNvPr id="7" name="TextBox 6"/>
            <p:cNvSpPr txBox="1"/>
            <p:nvPr/>
          </p:nvSpPr>
          <p:spPr>
            <a:xfrm>
              <a:off x="5040746" y="3861048"/>
              <a:ext cx="352839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of management at law firms consider Social Media to be very significant in raising the firms/individuals profile </a:t>
              </a:r>
              <a:r>
                <a:rPr lang="en-GB" sz="1100" dirty="0" smtClean="0"/>
                <a:t>(source PM Forum 2014 report)</a:t>
              </a:r>
              <a:endParaRPr lang="en-GB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8618" y="4057825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smtClean="0">
                  <a:solidFill>
                    <a:srgbClr val="FF0000"/>
                  </a:solidFill>
                </a:rPr>
                <a:t>77%</a:t>
              </a:r>
              <a:endParaRPr lang="en-GB" sz="7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27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n-US" dirty="0" smtClean="0"/>
              <a:t> one should </a:t>
            </a:r>
            <a:r>
              <a:rPr lang="en-US" b="1" dirty="0" smtClean="0"/>
              <a:t>I</a:t>
            </a:r>
            <a:r>
              <a:rPr lang="en-US" dirty="0" smtClean="0"/>
              <a:t> be using ? 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40521"/>
              </p:ext>
            </p:extLst>
          </p:nvPr>
        </p:nvGraphicFramePr>
        <p:xfrm>
          <a:off x="876764" y="996116"/>
          <a:ext cx="7520152" cy="477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576"/>
                <a:gridCol w="2653000"/>
                <a:gridCol w="2433576"/>
              </a:tblGrid>
              <a:tr h="5772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Platform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911" marR="80911" marT="40448" marB="404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Private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Client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911" marR="80911" marT="40448" marB="4044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Commercial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Client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0911" marR="80911" marT="40448" marB="40448"/>
                </a:tc>
              </a:tr>
              <a:tr h="5577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LinkedIn</a:t>
                      </a:r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80911" marR="80911" marT="40448" marB="40448" anchor="ctr"/>
                </a:tc>
              </a:tr>
              <a:tr h="566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Twitter</a:t>
                      </a:r>
                      <a:endParaRPr lang="en-US" sz="16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</a:tr>
              <a:tr h="566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Facebook</a:t>
                      </a:r>
                      <a:endParaRPr lang="en-US" sz="16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</a:tr>
              <a:tr h="566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Blogging</a:t>
                      </a:r>
                      <a:endParaRPr lang="en-US" sz="16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</a:tr>
              <a:tr h="6897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YouTube</a:t>
                      </a:r>
                      <a:endParaRPr lang="en-US" sz="16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</a:tr>
              <a:tr h="566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Pinterest</a:t>
                      </a:r>
                      <a:endParaRPr lang="en-US" sz="16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/>
                    </a:p>
                  </a:txBody>
                  <a:tcPr marL="80911" marR="80911" marT="40448" marB="40448" anchor="ctr"/>
                </a:tc>
              </a:tr>
              <a:tr h="449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Google+</a:t>
                      </a:r>
                      <a:endParaRPr lang="en-US" sz="16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80911" marR="80911" marT="40448" marB="404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80911" marR="80911" marT="40448" marB="40448" anchor="ctr"/>
                </a:tc>
              </a:tr>
            </a:tbl>
          </a:graphicData>
        </a:graphic>
      </p:graphicFrame>
      <p:pic>
        <p:nvPicPr>
          <p:cNvPr id="7" name="Picture 1" descr="ver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750737"/>
            <a:ext cx="389763" cy="3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348050"/>
            <a:ext cx="382586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489" y="5395348"/>
            <a:ext cx="413843" cy="4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359" y="2994830"/>
            <a:ext cx="394241" cy="39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0712" y="5867072"/>
            <a:ext cx="1280346" cy="779099"/>
            <a:chOff x="348034" y="5922655"/>
            <a:chExt cx="1280346" cy="779099"/>
          </a:xfrm>
        </p:grpSpPr>
        <p:pic>
          <p:nvPicPr>
            <p:cNvPr id="11" name="Picture 1" descr="verd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92" y="5922655"/>
              <a:ext cx="409767" cy="40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348034" y="6332422"/>
              <a:ext cx="1280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Do a lot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22976" y="5867072"/>
            <a:ext cx="1413247" cy="779099"/>
            <a:chOff x="1457336" y="5924357"/>
            <a:chExt cx="1413247" cy="779099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301" y="5924357"/>
              <a:ext cx="446723" cy="44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1457336" y="6334124"/>
              <a:ext cx="1413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Do some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6893" y="5891123"/>
            <a:ext cx="1507359" cy="775992"/>
            <a:chOff x="2671176" y="5925762"/>
            <a:chExt cx="1507359" cy="775992"/>
          </a:xfrm>
        </p:grpSpPr>
        <p:pic>
          <p:nvPicPr>
            <p:cNvPr id="13" name="Picture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316" y="5925762"/>
              <a:ext cx="446723" cy="44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2671176" y="6332422"/>
              <a:ext cx="15073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08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Do a little</a:t>
              </a:r>
            </a:p>
          </p:txBody>
        </p:sp>
      </p:grpSp>
      <p:pic>
        <p:nvPicPr>
          <p:cNvPr id="17" name="Picture 1" descr="ver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597" y="2368215"/>
            <a:ext cx="389763" cy="3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ver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595" y="3573017"/>
            <a:ext cx="389763" cy="3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ver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779" y="4160147"/>
            <a:ext cx="389763" cy="3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718" y="4857638"/>
            <a:ext cx="394241" cy="39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332" y="1687137"/>
            <a:ext cx="394241" cy="39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ver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920" y="2319330"/>
            <a:ext cx="389763" cy="3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ver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332" y="2994831"/>
            <a:ext cx="389763" cy="3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ver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489" y="3573017"/>
            <a:ext cx="389763" cy="3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ver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489" y="4191679"/>
            <a:ext cx="389763" cy="3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ver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489" y="4857639"/>
            <a:ext cx="389763" cy="3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6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scio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0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0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Conscious.thmx</Template>
  <TotalTime>548</TotalTime>
  <Words>2227</Words>
  <Application>Microsoft Macintosh PowerPoint</Application>
  <PresentationFormat>On-screen Show (4:3)</PresentationFormat>
  <Paragraphs>370</Paragraphs>
  <Slides>61</Slides>
  <Notes>16</Notes>
  <HiddenSlides>33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Conscious</vt:lpstr>
      <vt:lpstr>PowerPoint Presentation</vt:lpstr>
      <vt:lpstr>PowerPoint Presentation</vt:lpstr>
      <vt:lpstr>    How do your  potential  clients  find you ?</vt:lpstr>
      <vt:lpstr>PowerPoint Presentation</vt:lpstr>
      <vt:lpstr>PowerPoint Presentation</vt:lpstr>
      <vt:lpstr>Why should YOU, bother with Social Media ? </vt:lpstr>
      <vt:lpstr>How will it benefit YOU?</vt:lpstr>
      <vt:lpstr>What is Social Media ? </vt:lpstr>
      <vt:lpstr>What one should I be using ? </vt:lpstr>
      <vt:lpstr>What one should I be using ? </vt:lpstr>
      <vt:lpstr>Social Media Marketing</vt:lpstr>
      <vt:lpstr>Which came first ? </vt:lpstr>
      <vt:lpstr>LinkedIn – The Basics</vt:lpstr>
      <vt:lpstr>LinkedIn – How to use it</vt:lpstr>
      <vt:lpstr>Twitter – The Basics</vt:lpstr>
      <vt:lpstr>How do I use Twitter ? </vt:lpstr>
      <vt:lpstr>PowerPoint Presentation</vt:lpstr>
      <vt:lpstr>Facebook – The Basics</vt:lpstr>
      <vt:lpstr>How do I use Facebook</vt:lpstr>
      <vt:lpstr>PowerPoint Presentation</vt:lpstr>
      <vt:lpstr>PowerPoint Presentation</vt:lpstr>
      <vt:lpstr>These tools will save you time!</vt:lpstr>
      <vt:lpstr>Rules of Social Media</vt:lpstr>
      <vt:lpstr>Social Care</vt:lpstr>
      <vt:lpstr>Social Care In Action</vt:lpstr>
      <vt:lpstr>Help Others…They will help you.</vt:lpstr>
      <vt:lpstr>It could go Viral!</vt:lpstr>
      <vt:lpstr>New for 2015</vt:lpstr>
      <vt:lpstr>Social Media Shopping List</vt:lpstr>
      <vt:lpstr>PowerPoint Presentation</vt:lpstr>
      <vt:lpstr>Websites for 2015</vt:lpstr>
      <vt:lpstr>What a GREAT website needs</vt:lpstr>
      <vt:lpstr>Web Searches from 2014</vt:lpstr>
      <vt:lpstr>Responsive Design</vt:lpstr>
      <vt:lpstr>Key Navigation &amp; Call To Action</vt:lpstr>
      <vt:lpstr>Online Tools</vt:lpstr>
      <vt:lpstr>Relevant Content</vt:lpstr>
      <vt:lpstr>Content Management System  (CMS)</vt:lpstr>
      <vt:lpstr>Google Analytics</vt:lpstr>
      <vt:lpstr>Google Analytics</vt:lpstr>
      <vt:lpstr>Search Engine Optimisation  (SEO)</vt:lpstr>
      <vt:lpstr>Keyword Research </vt:lpstr>
      <vt:lpstr>Social Media Integration</vt:lpstr>
      <vt:lpstr>One line of code, One client per week!</vt:lpstr>
      <vt:lpstr>5 Marketing Ideas You Can Do  In The Next 3 Months</vt:lpstr>
      <vt:lpstr>PowerPoint Presentation</vt:lpstr>
      <vt:lpstr>Audiences</vt:lpstr>
      <vt:lpstr>Personalisation</vt:lpstr>
      <vt:lpstr>How to save money!</vt:lpstr>
      <vt:lpstr>PowerPoint Presentation</vt:lpstr>
      <vt:lpstr>PowerPoint Presentation</vt:lpstr>
      <vt:lpstr>3. Improve your lead handling</vt:lpstr>
      <vt:lpstr>PowerPoint Presentation</vt:lpstr>
      <vt:lpstr>PowerPoint Presentation</vt:lpstr>
      <vt:lpstr>4. Improve your content marketing</vt:lpstr>
      <vt:lpstr>9. Google Algorithm History Lesson</vt:lpstr>
      <vt:lpstr>SEO in early 2014</vt:lpstr>
      <vt:lpstr>Balanced SEO</vt:lpstr>
      <vt:lpstr>Page structure still important</vt:lpstr>
      <vt:lpstr>Summary – What Could be Improved ? </vt:lpstr>
      <vt:lpstr>PowerPoint Presentation</vt:lpstr>
    </vt:vector>
  </TitlesOfParts>
  <Company>Conscious Solutions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key benefits of an intranet?</dc:title>
  <dc:creator>David Gilroy</dc:creator>
  <cp:lastModifiedBy>Bryony Cole</cp:lastModifiedBy>
  <cp:revision>47</cp:revision>
  <dcterms:created xsi:type="dcterms:W3CDTF">2014-12-27T14:15:15Z</dcterms:created>
  <dcterms:modified xsi:type="dcterms:W3CDTF">2015-05-18T15:44:43Z</dcterms:modified>
</cp:coreProperties>
</file>