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71" r:id="rId8"/>
    <p:sldId id="270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416" y="-112"/>
      </p:cViewPr>
      <p:guideLst>
        <p:guide orient="horz" pos="197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E26E84-6793-440D-BFAF-9FB620A5CC8F}" type="datetime1">
              <a:rPr lang="en-US"/>
              <a:pPr>
                <a:defRPr/>
              </a:pPr>
              <a:t>07/10/2013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5C6490-4441-49BC-9FC1-22513449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72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DBED5-B310-4872-B6E6-714B860EA81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DBED5-B310-4872-B6E6-714B860EA81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S-PPT-abstract-backgrnd-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S-Generic-PPT-Foot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7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S-Generic-PPT-Header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81200"/>
            <a:ext cx="7989887" cy="863600"/>
          </a:xfrm>
        </p:spPr>
        <p:txBody>
          <a:bodyPr/>
          <a:lstStyle>
            <a:lvl1pPr>
              <a:defRPr sz="3600" smtClean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71775"/>
            <a:ext cx="7920037" cy="17526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3200" smtClean="0">
                <a:solidFill>
                  <a:srgbClr val="66BC29"/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S-Generic-PPT-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7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S-Generic-PPT-Head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S-PPT-abstract-backgrnd-3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81200"/>
            <a:ext cx="7989887" cy="863600"/>
          </a:xfrm>
        </p:spPr>
        <p:txBody>
          <a:bodyPr/>
          <a:lstStyle>
            <a:lvl1pPr>
              <a:defRPr sz="3600" smtClean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71775"/>
            <a:ext cx="7920037" cy="17526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3200" smtClean="0">
                <a:solidFill>
                  <a:srgbClr val="66BC29"/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S-Generic-PPT-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7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1905000"/>
            <a:ext cx="7543800" cy="1470025"/>
          </a:xfrm>
        </p:spPr>
        <p:txBody>
          <a:bodyPr/>
          <a:lstStyle>
            <a:lvl1pPr algn="r">
              <a:defRPr sz="3200" b="1" baseline="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7572428" cy="4429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245225"/>
            <a:ext cx="16906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8E06-6CC7-F14D-9A6F-6A77333C8B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349500"/>
            <a:ext cx="381635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349500"/>
            <a:ext cx="3817937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245225"/>
            <a:ext cx="16906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958FF-5E9C-E544-BD16-F0DA4B112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LS-Generic-PPT-Header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60350"/>
            <a:ext cx="6999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 descr="LS-Generic-PPT-Footer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2937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0" r:id="rId4"/>
    <p:sldLayoutId id="2147483694" r:id="rId5"/>
    <p:sldLayoutId id="2147483695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BC29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BC29"/>
          </a:solidFill>
          <a:latin typeface="Trebuchet MS" pitchFamily="34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BC29"/>
          </a:solidFill>
          <a:latin typeface="Trebuchet MS" pitchFamily="34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BC29"/>
          </a:solidFill>
          <a:latin typeface="Trebuchet MS" pitchFamily="34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BC29"/>
          </a:solidFill>
          <a:latin typeface="Trebuchet MS" pitchFamily="34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BC29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BC29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BC29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BC29"/>
        </a:buClr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BC29"/>
        </a:buClr>
        <a:buChar char="»"/>
        <a:defRPr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hyperlink" Target="http://gdknowledge.co.uk/" TargetMode="External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udslawblog.co.uk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National Property Law Conference</a:t>
            </a:r>
            <a:endParaRPr lang="en-GB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Solicitors fight back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LinkedIn Events module</a:t>
            </a:r>
          </a:p>
        </p:txBody>
      </p:sp>
      <p:pic>
        <p:nvPicPr>
          <p:cNvPr id="3379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5838"/>
            <a:ext cx="902335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28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0350"/>
            <a:ext cx="6999288" cy="864394"/>
          </a:xfrm>
        </p:spPr>
        <p:txBody>
          <a:bodyPr/>
          <a:lstStyle/>
          <a:p>
            <a:r>
              <a:rPr lang="en-GB" dirty="0" smtClean="0"/>
              <a:t>Blogs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595666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Blog Examples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784"/>
            <a:ext cx="4638675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13100"/>
            <a:ext cx="47879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76400" y="260350"/>
            <a:ext cx="6999288" cy="648370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Is Twitter dangerous?  It can be!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2" name="Picture 5" descr="photo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613"/>
            <a:ext cx="7163966" cy="55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Retweet to build relationships</a:t>
            </a:r>
          </a:p>
        </p:txBody>
      </p:sp>
      <p:pic>
        <p:nvPicPr>
          <p:cNvPr id="4813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6817"/>
            <a:ext cx="6412880" cy="49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tilliumText25L 400 wt" charset="0"/>
                <a:ea typeface="ＭＳ Ｐゴシック" charset="0"/>
              </a:rPr>
              <a:t>I am going to complain in different ways now!</a:t>
            </a:r>
          </a:p>
        </p:txBody>
      </p:sp>
      <p:pic>
        <p:nvPicPr>
          <p:cNvPr id="3072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22007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0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47664" y="476250"/>
            <a:ext cx="7596336" cy="1872630"/>
          </a:xfrm>
        </p:spPr>
        <p:txBody>
          <a:bodyPr/>
          <a:lstStyle/>
          <a:p>
            <a:r>
              <a:rPr lang="en-US" dirty="0">
                <a:latin typeface="TitilliumText25L 400 wt" charset="0"/>
                <a:ea typeface="ＭＳ Ｐゴシック" charset="0"/>
              </a:rPr>
              <a:t>Really?   </a:t>
            </a:r>
            <a:r>
              <a:rPr lang="en-US" dirty="0" smtClean="0">
                <a:latin typeface="TitilliumText25L 400 wt" charset="0"/>
                <a:ea typeface="ＭＳ Ｐゴシック" charset="0"/>
              </a:rPr>
              <a:t>I </a:t>
            </a:r>
            <a:r>
              <a:rPr lang="en-US" dirty="0">
                <a:latin typeface="TitilliumText25L 400 wt" charset="0"/>
                <a:ea typeface="ＭＳ Ｐゴシック" charset="0"/>
              </a:rPr>
              <a:t>did not want to know!  </a:t>
            </a:r>
            <a:r>
              <a:rPr lang="en-US" dirty="0" smtClean="0">
                <a:latin typeface="TitilliumText25L 400 wt" charset="0"/>
                <a:ea typeface="ＭＳ Ｐゴシック" charset="0"/>
              </a:rPr>
              <a:t/>
            </a:r>
            <a:br>
              <a:rPr lang="en-US" dirty="0" smtClean="0">
                <a:latin typeface="TitilliumText25L 400 wt" charset="0"/>
                <a:ea typeface="ＭＳ Ｐゴシック" charset="0"/>
              </a:rPr>
            </a:br>
            <a:r>
              <a:rPr lang="en-US" dirty="0" smtClean="0">
                <a:latin typeface="TitilliumText25L 400 wt" charset="0"/>
                <a:ea typeface="ＭＳ Ｐゴシック" charset="0"/>
              </a:rPr>
              <a:t>NEVER </a:t>
            </a:r>
            <a:r>
              <a:rPr lang="en-US" dirty="0">
                <a:latin typeface="TitilliumText25L 400 wt" charset="0"/>
                <a:ea typeface="ＭＳ Ｐゴシック" charset="0"/>
              </a:rPr>
              <a:t>break Rule No.1 of social media</a:t>
            </a: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708275"/>
            <a:ext cx="8140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 and marketing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for you and your firm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57301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Graham Capper and David Gilroy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Should I and my firm care about PR?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92896"/>
            <a:ext cx="8229600" cy="3096692"/>
          </a:xfrm>
        </p:spPr>
        <p:txBody>
          <a:bodyPr/>
          <a:lstStyle/>
          <a:p>
            <a:r>
              <a:rPr lang="en-GB" dirty="0" smtClean="0"/>
              <a:t>Profile</a:t>
            </a:r>
          </a:p>
          <a:p>
            <a:r>
              <a:rPr lang="en-GB" dirty="0" smtClean="0"/>
              <a:t>Reputation</a:t>
            </a:r>
          </a:p>
          <a:p>
            <a:r>
              <a:rPr lang="en-GB" dirty="0" smtClean="0"/>
              <a:t>Competition</a:t>
            </a:r>
          </a:p>
          <a:p>
            <a:r>
              <a:rPr lang="en-GB" dirty="0" smtClean="0"/>
              <a:t>Clients – old and new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It’s not rocket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Who do you want to engage with?</a:t>
            </a:r>
          </a:p>
          <a:p>
            <a:pPr lvl="1"/>
            <a:r>
              <a:rPr lang="en-GB" dirty="0" smtClean="0"/>
              <a:t>who are your current clients?</a:t>
            </a:r>
          </a:p>
          <a:p>
            <a:pPr lvl="1"/>
            <a:r>
              <a:rPr lang="en-GB" dirty="0" smtClean="0"/>
              <a:t>who will your new clients be?</a:t>
            </a:r>
          </a:p>
          <a:p>
            <a:pPr lvl="1"/>
            <a:r>
              <a:rPr lang="en-GB" dirty="0" smtClean="0"/>
              <a:t>who influences the choices of your potential clients? </a:t>
            </a:r>
          </a:p>
          <a:p>
            <a:r>
              <a:rPr lang="en-GB" dirty="0" smtClean="0"/>
              <a:t>How can you reach them?</a:t>
            </a:r>
          </a:p>
          <a:p>
            <a:pPr lvl="1"/>
            <a:r>
              <a:rPr lang="en-GB" dirty="0" smtClean="0"/>
              <a:t>their preferences, not yours</a:t>
            </a:r>
          </a:p>
          <a:p>
            <a:pPr lvl="1"/>
            <a:r>
              <a:rPr lang="en-GB" dirty="0" smtClean="0"/>
              <a:t>(their) trade media, local media, golf club, village carnival</a:t>
            </a:r>
          </a:p>
          <a:p>
            <a:pPr lvl="1"/>
            <a:r>
              <a:rPr lang="en-GB" dirty="0" smtClean="0"/>
              <a:t>social media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To save money, spend time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Advertising and sponsorship cost ££</a:t>
            </a:r>
          </a:p>
          <a:p>
            <a:r>
              <a:rPr lang="en-GB" dirty="0" smtClean="0"/>
              <a:t>PR costs much less but requires time</a:t>
            </a:r>
          </a:p>
          <a:p>
            <a:pPr lvl="1"/>
            <a:r>
              <a:rPr lang="en-GB" dirty="0" smtClean="0"/>
              <a:t>understanding your audience and your medium</a:t>
            </a:r>
          </a:p>
          <a:p>
            <a:pPr lvl="1"/>
            <a:r>
              <a:rPr lang="en-GB" dirty="0" smtClean="0"/>
              <a:t>building relationships</a:t>
            </a:r>
          </a:p>
          <a:p>
            <a:pPr lvl="1"/>
            <a:r>
              <a:rPr lang="en-GB" dirty="0" smtClean="0"/>
              <a:t>planning ahead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Local and regional media – some tips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write journalese</a:t>
            </a:r>
          </a:p>
          <a:p>
            <a:r>
              <a:rPr lang="en-GB" dirty="0" smtClean="0"/>
              <a:t>outsmart the sub-editor</a:t>
            </a:r>
          </a:p>
          <a:p>
            <a:r>
              <a:rPr lang="en-GB" dirty="0" smtClean="0"/>
              <a:t>make it topical, give it an angle</a:t>
            </a:r>
          </a:p>
          <a:p>
            <a:r>
              <a:rPr lang="en-GB" dirty="0" smtClean="0"/>
              <a:t>think radio</a:t>
            </a:r>
          </a:p>
          <a:p>
            <a:r>
              <a:rPr lang="en-GB" dirty="0" smtClean="0"/>
              <a:t>paint a picture, provide a picture</a:t>
            </a:r>
          </a:p>
          <a:p>
            <a:r>
              <a:rPr lang="en-GB" dirty="0" smtClean="0"/>
              <a:t>confide only what you’re happy to see published</a:t>
            </a:r>
          </a:p>
          <a:p>
            <a:r>
              <a:rPr lang="en-GB" dirty="0" smtClean="0"/>
              <a:t>help the journalist to help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What is social media?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08" t="1409" r="2817" b="1408"/>
          <a:stretch>
            <a:fillRect/>
          </a:stretch>
        </p:blipFill>
        <p:spPr bwMode="auto">
          <a:xfrm>
            <a:off x="2195736" y="1124744"/>
            <a:ext cx="5184576" cy="52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DC9-D67F-4F5F-98CD-EB693164682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04509" cy="576064"/>
          </a:xfrm>
        </p:spPr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Social Media Engagement Model</a:t>
            </a:r>
          </a:p>
        </p:txBody>
      </p:sp>
      <p:cxnSp>
        <p:nvCxnSpPr>
          <p:cNvPr id="21506" name="Straight Connector 4"/>
          <p:cNvCxnSpPr>
            <a:cxnSpLocks noChangeShapeType="1"/>
          </p:cNvCxnSpPr>
          <p:nvPr/>
        </p:nvCxnSpPr>
        <p:spPr bwMode="auto">
          <a:xfrm rot="5400000">
            <a:off x="1472407" y="3952081"/>
            <a:ext cx="4953000" cy="1587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7" name="Straight Connector 8"/>
          <p:cNvCxnSpPr>
            <a:cxnSpLocks noChangeShapeType="1"/>
          </p:cNvCxnSpPr>
          <p:nvPr/>
        </p:nvCxnSpPr>
        <p:spPr bwMode="auto">
          <a:xfrm rot="10800000">
            <a:off x="1357313" y="3838575"/>
            <a:ext cx="5183187" cy="1588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266700" y="3684588"/>
            <a:ext cx="1054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Unengaged</a:t>
            </a: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6769100" y="36099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Highly</a:t>
            </a:r>
          </a:p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3386138" y="6429375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Un Targeted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3490913" y="942975"/>
            <a:ext cx="85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Highly</a:t>
            </a:r>
          </a:p>
          <a:p>
            <a:pPr algn="ctr" eaLnBrk="1" hangingPunct="1"/>
            <a:r>
              <a:rPr lang="en-US" sz="1200">
                <a:solidFill>
                  <a:srgbClr val="FF6600"/>
                </a:solidFill>
              </a:rPr>
              <a:t>Targeted</a:t>
            </a:r>
          </a:p>
        </p:txBody>
      </p:sp>
      <p:sp>
        <p:nvSpPr>
          <p:cNvPr id="15" name="Cloud 14"/>
          <p:cNvSpPr/>
          <p:nvPr/>
        </p:nvSpPr>
        <p:spPr bwMode="auto">
          <a:xfrm>
            <a:off x="762000" y="19812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1143000" y="2362200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CONNECT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914400" y="47244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5" name="TextBox 17"/>
          <p:cNvSpPr txBox="1">
            <a:spLocks noChangeArrowheads="1"/>
          </p:cNvSpPr>
          <p:nvPr/>
        </p:nvSpPr>
        <p:spPr bwMode="auto">
          <a:xfrm>
            <a:off x="1143000" y="5105400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BROADCAST</a:t>
            </a:r>
          </a:p>
        </p:txBody>
      </p:sp>
      <p:sp>
        <p:nvSpPr>
          <p:cNvPr id="19" name="Cloud 18"/>
          <p:cNvSpPr/>
          <p:nvPr/>
        </p:nvSpPr>
        <p:spPr bwMode="auto">
          <a:xfrm>
            <a:off x="4343400" y="19812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7" name="TextBox 19"/>
          <p:cNvSpPr txBox="1">
            <a:spLocks noChangeArrowheads="1"/>
          </p:cNvSpPr>
          <p:nvPr/>
        </p:nvSpPr>
        <p:spPr bwMode="auto">
          <a:xfrm>
            <a:off x="4724400" y="2362200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CONVERSE</a:t>
            </a:r>
          </a:p>
        </p:txBody>
      </p:sp>
      <p:sp>
        <p:nvSpPr>
          <p:cNvPr id="21" name="Cloud 20"/>
          <p:cNvSpPr/>
          <p:nvPr/>
        </p:nvSpPr>
        <p:spPr bwMode="auto">
          <a:xfrm>
            <a:off x="4343400" y="470535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9" name="TextBox 21"/>
          <p:cNvSpPr txBox="1">
            <a:spLocks noChangeArrowheads="1"/>
          </p:cNvSpPr>
          <p:nvPr/>
        </p:nvSpPr>
        <p:spPr bwMode="auto">
          <a:xfrm>
            <a:off x="4724400" y="5086350"/>
            <a:ext cx="1649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SHARING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232</Words>
  <Application>Microsoft Macintosh PowerPoint</Application>
  <PresentationFormat>On-screen Show (4:3)</PresentationFormat>
  <Paragraphs>55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2_Default Design</vt:lpstr>
      <vt:lpstr>National Property Law Conference</vt:lpstr>
      <vt:lpstr>PR and marketing</vt:lpstr>
      <vt:lpstr>Should I and my firm care about PR?</vt:lpstr>
      <vt:lpstr>It’s not rocket science</vt:lpstr>
      <vt:lpstr>To save money, spend time</vt:lpstr>
      <vt:lpstr>Local and regional media – some tips</vt:lpstr>
      <vt:lpstr>PowerPoint Presentation</vt:lpstr>
      <vt:lpstr>What is social media?</vt:lpstr>
      <vt:lpstr>Social Media Engagement Model</vt:lpstr>
      <vt:lpstr>LinkedIn Events module</vt:lpstr>
      <vt:lpstr>Blogs</vt:lpstr>
      <vt:lpstr>Blog Examples</vt:lpstr>
      <vt:lpstr>Is Twitter dangerous?  It can be!</vt:lpstr>
      <vt:lpstr>Retweet to build relationships</vt:lpstr>
      <vt:lpstr>I am going to complain in different ways now!</vt:lpstr>
      <vt:lpstr>Really?   I did not want to know!   NEVER break Rule No.1 of social media</vt:lpstr>
    </vt:vector>
  </TitlesOfParts>
  <Company>Visual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David Gilroy</cp:lastModifiedBy>
  <cp:revision>39</cp:revision>
  <dcterms:created xsi:type="dcterms:W3CDTF">2012-02-20T14:47:40Z</dcterms:created>
  <dcterms:modified xsi:type="dcterms:W3CDTF">2013-10-07T11:26:43Z</dcterms:modified>
</cp:coreProperties>
</file>