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aiff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4"/>
  </p:notesMasterIdLst>
  <p:sldIdLst>
    <p:sldId id="304" r:id="rId2"/>
    <p:sldId id="299" r:id="rId3"/>
    <p:sldId id="296" r:id="rId4"/>
    <p:sldId id="303" r:id="rId5"/>
    <p:sldId id="306" r:id="rId6"/>
    <p:sldId id="298" r:id="rId7"/>
    <p:sldId id="300" r:id="rId8"/>
    <p:sldId id="301" r:id="rId9"/>
    <p:sldId id="302" r:id="rId10"/>
    <p:sldId id="260" r:id="rId11"/>
    <p:sldId id="263" r:id="rId12"/>
    <p:sldId id="276" r:id="rId13"/>
    <p:sldId id="275" r:id="rId14"/>
    <p:sldId id="274" r:id="rId15"/>
    <p:sldId id="264" r:id="rId16"/>
    <p:sldId id="265" r:id="rId17"/>
    <p:sldId id="273" r:id="rId18"/>
    <p:sldId id="262" r:id="rId19"/>
    <p:sldId id="268" r:id="rId20"/>
    <p:sldId id="293" r:id="rId21"/>
    <p:sldId id="256" r:id="rId22"/>
    <p:sldId id="292" r:id="rId23"/>
    <p:sldId id="272" r:id="rId24"/>
    <p:sldId id="291" r:id="rId25"/>
    <p:sldId id="287" r:id="rId26"/>
    <p:sldId id="288" r:id="rId27"/>
    <p:sldId id="289" r:id="rId28"/>
    <p:sldId id="270" r:id="rId29"/>
    <p:sldId id="278" r:id="rId30"/>
    <p:sldId id="286" r:id="rId31"/>
    <p:sldId id="305" r:id="rId32"/>
    <p:sldId id="284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CB92"/>
    <a:srgbClr val="FFA032"/>
    <a:srgbClr val="D03325"/>
    <a:srgbClr val="FC1E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320" autoAdjust="0"/>
  </p:normalViewPr>
  <p:slideViewPr>
    <p:cSldViewPr snapToGrid="0" snapToObjects="1">
      <p:cViewPr>
        <p:scale>
          <a:sx n="90" d="100"/>
          <a:sy n="90" d="100"/>
        </p:scale>
        <p:origin x="-1168" y="-4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of Searches</c:v>
                </c:pt>
              </c:strCache>
            </c:strRef>
          </c:tx>
          <c:spPr>
            <a:gradFill flip="none" rotWithShape="1">
              <a:gsLst>
                <a:gs pos="63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Sheet1!$A$2:$A$5</c:f>
              <c:strCache>
                <c:ptCount val="4"/>
                <c:pt idx="0">
                  <c:v>All</c:v>
                </c:pt>
                <c:pt idx="1">
                  <c:v>Mobile</c:v>
                </c:pt>
                <c:pt idx="2">
                  <c:v>Brand</c:v>
                </c:pt>
                <c:pt idx="3">
                  <c:v>Non Brand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100.0</c:v>
                </c:pt>
                <c:pt idx="1">
                  <c:v>30.0</c:v>
                </c:pt>
                <c:pt idx="2">
                  <c:v>22.5</c:v>
                </c:pt>
                <c:pt idx="3">
                  <c:v>7.5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2061859608"/>
        <c:axId val="-2061852888"/>
      </c:barChart>
      <c:catAx>
        <c:axId val="-2061859608"/>
        <c:scaling>
          <c:orientation val="minMax"/>
        </c:scaling>
        <c:delete val="0"/>
        <c:axPos val="b"/>
        <c:majorTickMark val="out"/>
        <c:minorTickMark val="none"/>
        <c:tickLblPos val="nextTo"/>
        <c:crossAx val="-2061852888"/>
        <c:crosses val="autoZero"/>
        <c:auto val="1"/>
        <c:lblAlgn val="ctr"/>
        <c:lblOffset val="100"/>
        <c:noMultiLvlLbl val="0"/>
      </c:catAx>
      <c:valAx>
        <c:axId val="-2061852888"/>
        <c:scaling>
          <c:orientation val="minMax"/>
          <c:max val="100.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-20618596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6E771-90B4-F047-9F2D-C59ED455F1B4}" type="datetimeFigureOut">
              <a:rPr lang="en-US" smtClean="0"/>
              <a:t>02/07/2015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CB694-C5C2-5241-B402-FB42CF02C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73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50% of clients choose to instruct our firms because either they have used the firm before (29%) or because they have been recommended to them (21%).  </a:t>
            </a: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statistic illustrates the importance of getting your client service right. </a:t>
            </a: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order to secure that repeat business or recommendation you need to invest in looking after your existing clients and providing them with a high quality experience.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3A17E-EBC9-441A-BFF3-4F9664A4196F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24626"/>
            <a:ext cx="9144000" cy="327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882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900115" y="6245225"/>
            <a:ext cx="1690687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58B189F-B5E5-AF42-87F7-3B5C663D87F4}" type="datetimeFigureOut">
              <a:rPr lang="en-US" smtClean="0"/>
              <a:t>02/07/2015</a:t>
            </a:fld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24626"/>
            <a:ext cx="9144000" cy="327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468E655-7059-7F47-B16A-E3D611D7A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80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1196975"/>
            <a:ext cx="1949450" cy="4929188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00113" y="1196975"/>
            <a:ext cx="5695950" cy="4929188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900115" y="6245225"/>
            <a:ext cx="1690687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58B189F-B5E5-AF42-87F7-3B5C663D87F4}" type="datetimeFigureOut">
              <a:rPr lang="en-US" smtClean="0"/>
              <a:t>02/07/2015</a:t>
            </a:fld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24626"/>
            <a:ext cx="9144000" cy="327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468E655-7059-7F47-B16A-E3D611D7A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3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196975"/>
            <a:ext cx="7797800" cy="6477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00115" y="2349502"/>
            <a:ext cx="7786687" cy="3776663"/>
          </a:xfrm>
        </p:spPr>
        <p:txBody>
          <a:bodyPr/>
          <a:lstStyle/>
          <a:p>
            <a:pPr lvl="0"/>
            <a:r>
              <a:rPr lang="en-GB" noProof="0" smtClean="0"/>
              <a:t>Click icon to add table</a:t>
            </a:r>
            <a:endParaRPr lang="en-US" noProof="0" dirty="0" smtClean="0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900115" y="6245225"/>
            <a:ext cx="1690687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58B189F-B5E5-AF42-87F7-3B5C663D87F4}" type="datetimeFigureOut">
              <a:rPr lang="en-US" smtClean="0"/>
              <a:t>02/07/2015</a:t>
            </a:fld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24626"/>
            <a:ext cx="9144000" cy="327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468E655-7059-7F47-B16A-E3D611D7A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45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500175"/>
            <a:ext cx="7572428" cy="4429156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24626"/>
            <a:ext cx="9144000" cy="327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95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24626"/>
            <a:ext cx="9144000" cy="327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848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3" y="2349502"/>
            <a:ext cx="3816350" cy="3776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8865" y="2349502"/>
            <a:ext cx="3817937" cy="3776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24626"/>
            <a:ext cx="9144000" cy="327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292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900115" y="6245225"/>
            <a:ext cx="1690687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58B189F-B5E5-AF42-87F7-3B5C663D87F4}" type="datetimeFigureOut">
              <a:rPr lang="en-US" smtClean="0"/>
              <a:t>02/07/2015</a:t>
            </a:fld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24626"/>
            <a:ext cx="9144000" cy="327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468E655-7059-7F47-B16A-E3D611D7A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55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900115" y="6245225"/>
            <a:ext cx="1690687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58B189F-B5E5-AF42-87F7-3B5C663D87F4}" type="datetimeFigureOut">
              <a:rPr lang="en-US" smtClean="0"/>
              <a:t>02/07/2015</a:t>
            </a:fld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24626"/>
            <a:ext cx="9144000" cy="327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468E655-7059-7F47-B16A-E3D611D7A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825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900115" y="6245225"/>
            <a:ext cx="1690687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58B189F-B5E5-AF42-87F7-3B5C663D87F4}" type="datetimeFigureOut">
              <a:rPr lang="en-US" smtClean="0"/>
              <a:t>02/07/2015</a:t>
            </a:fld>
            <a:endParaRPr lang="en-US"/>
          </a:p>
        </p:txBody>
      </p:sp>
      <p:sp>
        <p:nvSpPr>
          <p:cNvPr id="3" name="Footer Placeholder 2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24626"/>
            <a:ext cx="9144000" cy="327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468E655-7059-7F47-B16A-E3D611D7A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9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00115" y="6245225"/>
            <a:ext cx="1690687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58B189F-B5E5-AF42-87F7-3B5C663D87F4}" type="datetimeFigureOut">
              <a:rPr lang="en-US" smtClean="0"/>
              <a:t>02/07/2015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24626"/>
            <a:ext cx="9144000" cy="327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468E655-7059-7F47-B16A-E3D611D7A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608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00115" y="6245225"/>
            <a:ext cx="1690687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58B189F-B5E5-AF42-87F7-3B5C663D87F4}" type="datetimeFigureOut">
              <a:rPr lang="en-US" smtClean="0"/>
              <a:t>02/07/2015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24626"/>
            <a:ext cx="9144000" cy="327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468E655-7059-7F47-B16A-E3D611D7A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94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3" y="1"/>
            <a:ext cx="76184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268414"/>
            <a:ext cx="7607300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028" name="TextBox 1"/>
          <p:cNvSpPr txBox="1">
            <a:spLocks noChangeArrowheads="1"/>
          </p:cNvSpPr>
          <p:nvPr/>
        </p:nvSpPr>
        <p:spPr bwMode="auto">
          <a:xfrm>
            <a:off x="4765" y="6546850"/>
            <a:ext cx="9139237" cy="338554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308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3082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3082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3082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308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08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08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08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082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TitilliumText25L 1 wt" charset="0"/>
                <a:cs typeface="TitilliumText25L 1 wt" charset="0"/>
              </a:rPr>
              <a:t>Conscious Solutions						           					http://</a:t>
            </a:r>
            <a:r>
              <a:rPr lang="en-US" sz="1600" b="1" dirty="0" err="1" smtClean="0">
                <a:solidFill>
                  <a:schemeClr val="tx1"/>
                </a:solidFill>
                <a:latin typeface="TitilliumText25L 1 wt" charset="0"/>
                <a:cs typeface="TitilliumText25L 1 wt" charset="0"/>
              </a:rPr>
              <a:t>www.conscious.co.uk</a:t>
            </a:r>
            <a:r>
              <a:rPr lang="en-US" sz="1600" b="1" dirty="0" smtClean="0">
                <a:solidFill>
                  <a:schemeClr val="tx1"/>
                </a:solidFill>
                <a:latin typeface="TitilliumText25L 1 wt" charset="0"/>
                <a:cs typeface="TitilliumText25L 1 wt" charset="0"/>
              </a:rPr>
              <a:t>/presentations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2" y="1"/>
            <a:ext cx="9139237" cy="647700"/>
          </a:xfrm>
          <a:prstGeom prst="rect">
            <a:avLst/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003082"/>
              </a:solidFill>
              <a:effectLst/>
              <a:latin typeface="Verdan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Myriad Pro Cond"/>
          <a:ea typeface="ＭＳ Ｐゴシック" pitchFamily="-106" charset="-128"/>
          <a:cs typeface="Myriad Pro Cond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tilliumText25L 400 wt" charset="0"/>
          <a:ea typeface="ＭＳ Ｐゴシック" pitchFamily="-106" charset="-128"/>
          <a:cs typeface="ＭＳ Ｐゴシック" pitchFamily="-10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tilliumText25L 400 wt" charset="0"/>
          <a:ea typeface="ＭＳ Ｐゴシック" pitchFamily="-106" charset="-128"/>
          <a:cs typeface="ＭＳ Ｐゴシック" pitchFamily="-10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tilliumText25L 400 wt" charset="0"/>
          <a:ea typeface="ＭＳ Ｐゴシック" pitchFamily="-106" charset="-128"/>
          <a:cs typeface="ＭＳ Ｐゴシック" pitchFamily="-10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tilliumText25L 400 wt" charset="0"/>
          <a:ea typeface="ＭＳ Ｐゴシック" pitchFamily="-106" charset="-128"/>
          <a:cs typeface="ＭＳ Ｐゴシック" pitchFamily="-10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308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308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308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3082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2"/>
          </a:solidFill>
          <a:latin typeface="Lato Regular"/>
          <a:ea typeface="ＭＳ Ｐゴシック" pitchFamily="-106" charset="-128"/>
          <a:cs typeface="Lato Regular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2"/>
          </a:solidFill>
          <a:latin typeface="Lato Regular"/>
          <a:ea typeface="ＭＳ Ｐゴシック" pitchFamily="-106" charset="-128"/>
          <a:cs typeface="Lato Regular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2"/>
          </a:solidFill>
          <a:latin typeface="Lato Regular"/>
          <a:ea typeface="ＭＳ Ｐゴシック" pitchFamily="-106" charset="-128"/>
          <a:cs typeface="Lato Regular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bg2"/>
          </a:solidFill>
          <a:latin typeface="Lato Regular"/>
          <a:ea typeface="ＭＳ Ｐゴシック" pitchFamily="-106" charset="-128"/>
          <a:cs typeface="Lato Regular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Lato Regular"/>
          <a:ea typeface="ＭＳ Ｐゴシック" pitchFamily="-106" charset="-128"/>
          <a:cs typeface="Lato Regular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00308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00308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00308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00308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microsoft.com/office/2007/relationships/media" Target="../media/media1.aiff"/><Relationship Id="rId2" Type="http://schemas.openxmlformats.org/officeDocument/2006/relationships/audio" Target="../media/media1.a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bC1GuVYvD6w" TargetMode="External"/><Relationship Id="rId3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hyperlink" Target="http://www.legalfutures.co.uk/latest-news/is-this-the-best-viral-marketing-stunt-by-lawyers-ever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3W_udxgJxAw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hyperlink" Target="http://www.thrings.com/site/thringstv/" TargetMode="External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user/StephensonsLLP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7001"/>
            <a:ext cx="7772400" cy="4064000"/>
          </a:xfrm>
        </p:spPr>
        <p:txBody>
          <a:bodyPr/>
          <a:lstStyle/>
          <a:p>
            <a:pPr algn="ctr"/>
            <a:r>
              <a:rPr lang="en-US" sz="8800" dirty="0" smtClean="0"/>
              <a:t>Marketing + Efficiency + Money = Profit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3212444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-14925"/>
            <a:ext cx="9144000" cy="69858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003082"/>
              </a:solidFill>
              <a:effectLst/>
              <a:latin typeface="Verdana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5631"/>
          <a:stretch/>
        </p:blipFill>
        <p:spPr>
          <a:xfrm>
            <a:off x="2" y="896765"/>
            <a:ext cx="3045023" cy="596123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299024" y="923329"/>
            <a:ext cx="2800539" cy="5884107"/>
            <a:chOff x="3045024" y="923329"/>
            <a:chExt cx="2800539" cy="588410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10441" t="4917" r="12806" b="6176"/>
            <a:stretch/>
          </p:blipFill>
          <p:spPr>
            <a:xfrm>
              <a:off x="3045024" y="923329"/>
              <a:ext cx="2800539" cy="5884106"/>
            </a:xfrm>
            <a:prstGeom prst="rect">
              <a:avLst/>
            </a:prstGeom>
          </p:spPr>
        </p:pic>
        <p:pic>
          <p:nvPicPr>
            <p:cNvPr id="8" name="Picture 7" descr="google-app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0297" y="1749777"/>
              <a:ext cx="2329266" cy="4134446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7749" r="29448"/>
          <a:stretch/>
        </p:blipFill>
        <p:spPr>
          <a:xfrm>
            <a:off x="6285022" y="896766"/>
            <a:ext cx="2858978" cy="59180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4444" y="-14926"/>
            <a:ext cx="1764926" cy="92333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5400" dirty="0" smtClean="0">
                <a:latin typeface="Lato Regular"/>
                <a:cs typeface="Lato Regular"/>
              </a:rPr>
              <a:t>Local</a:t>
            </a:r>
            <a:endParaRPr lang="en-US" sz="5400" dirty="0">
              <a:latin typeface="Lato Regular"/>
              <a:cs typeface="Lato Regular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24959" y="-2"/>
            <a:ext cx="2311303" cy="92333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5400" dirty="0" smtClean="0">
                <a:latin typeface="Lato Regular"/>
                <a:cs typeface="Lato Regular"/>
              </a:rPr>
              <a:t>Mobile</a:t>
            </a:r>
            <a:endParaRPr lang="en-US" sz="5400" dirty="0">
              <a:latin typeface="Lato Regular"/>
              <a:cs typeface="Lato Regular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97513" y="-26564"/>
            <a:ext cx="1967823" cy="92333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5400" dirty="0" smtClean="0">
                <a:latin typeface="Lato Regular"/>
                <a:cs typeface="Lato Regular"/>
              </a:rPr>
              <a:t>Video</a:t>
            </a:r>
            <a:endParaRPr lang="en-US" sz="5400" dirty="0">
              <a:latin typeface="Lato Regular"/>
              <a:cs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293709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618412" cy="6477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12" y="1"/>
            <a:ext cx="9158111" cy="653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912549" y="778094"/>
            <a:ext cx="3131454" cy="2612807"/>
            <a:chOff x="5080000" y="169332"/>
            <a:chExt cx="4064000" cy="33909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t="4598" b="3333"/>
            <a:stretch/>
          </p:blipFill>
          <p:spPr>
            <a:xfrm>
              <a:off x="5080000" y="169332"/>
              <a:ext cx="4064000" cy="33909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585178" y="1151844"/>
              <a:ext cx="961680" cy="439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5.8%</a:t>
              </a:r>
              <a:endParaRPr lang="en-US" sz="16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675473" y="1522681"/>
              <a:ext cx="1130970" cy="439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15.5%</a:t>
              </a:r>
              <a:endParaRPr lang="en-US" sz="16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351635" y="2508955"/>
              <a:ext cx="864812" cy="439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21%</a:t>
              </a:r>
              <a:endParaRPr lang="en-US" sz="16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19954" y="2490641"/>
              <a:ext cx="1130970" cy="439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18.3%</a:t>
              </a:r>
              <a:endParaRPr lang="en-US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599289" y="1762288"/>
              <a:ext cx="961680" cy="439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9.8%</a:t>
              </a:r>
              <a:endParaRPr lang="en-US" sz="16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864578" y="762759"/>
              <a:ext cx="961680" cy="439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6.9%</a:t>
              </a:r>
              <a:endParaRPr lang="en-US" sz="16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186816" y="578092"/>
              <a:ext cx="1130970" cy="439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14.7%</a:t>
              </a:r>
              <a:endParaRPr lang="en-US" sz="16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40025" y="393427"/>
              <a:ext cx="961680" cy="439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8.4%</a:t>
              </a:r>
              <a:endParaRPr lang="en-US" sz="16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"/>
            <a:ext cx="8805333" cy="663223"/>
          </a:xfrm>
        </p:spPr>
        <p:txBody>
          <a:bodyPr/>
          <a:lstStyle/>
          <a:p>
            <a:r>
              <a:rPr lang="en-US" dirty="0" smtClean="0"/>
              <a:t>Moz - 2014 </a:t>
            </a:r>
            <a:r>
              <a:rPr lang="en-US" dirty="0"/>
              <a:t>Local Search Ranking </a:t>
            </a:r>
            <a:r>
              <a:rPr lang="en-US" dirty="0" smtClean="0"/>
              <a:t>Factors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39" y="3387926"/>
            <a:ext cx="7997119" cy="316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10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618412" cy="647700"/>
          </a:xfrm>
        </p:spPr>
        <p:txBody>
          <a:bodyPr>
            <a:normAutofit/>
          </a:bodyPr>
          <a:lstStyle/>
          <a:p>
            <a:r>
              <a:rPr lang="en-US" dirty="0" smtClean="0"/>
              <a:t>Different search radius per keyword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979" y="1054101"/>
            <a:ext cx="6980321" cy="26881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87" y="3674610"/>
            <a:ext cx="6850713" cy="269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05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-203200" y="0"/>
            <a:ext cx="95631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003082"/>
              </a:solidFill>
              <a:effectLst/>
              <a:latin typeface="Verdana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-203200" y="6438900"/>
            <a:ext cx="9563100" cy="558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003082"/>
              </a:solidFill>
              <a:effectLst/>
              <a:latin typeface="Verdan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1555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638" y="0"/>
            <a:ext cx="44663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354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5273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165" y="5384801"/>
            <a:ext cx="2205708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0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836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43416"/>
            <a:ext cx="3322378" cy="6900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6903" y="5843414"/>
            <a:ext cx="4143881" cy="7099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4600" y="5843414"/>
            <a:ext cx="670686" cy="6900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1636" y="5843413"/>
            <a:ext cx="567505" cy="6900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8204200" y="6269566"/>
            <a:ext cx="293100" cy="2850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3082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089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645"/>
            <a:ext cx="7618412" cy="647700"/>
          </a:xfrm>
        </p:spPr>
        <p:txBody>
          <a:bodyPr/>
          <a:lstStyle/>
          <a:p>
            <a:r>
              <a:rPr lang="en-US" dirty="0" smtClean="0"/>
              <a:t>Schema data</a:t>
            </a:r>
            <a:endParaRPr lang="en-US" dirty="0"/>
          </a:p>
        </p:txBody>
      </p:sp>
      <p:pic>
        <p:nvPicPr>
          <p:cNvPr id="7" name="Picture 6" descr="Screen Shot 2015-05-12 at 06.51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667"/>
            <a:ext cx="9144000" cy="42245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7044" y="2484969"/>
            <a:ext cx="670686" cy="6900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297" y="4544165"/>
            <a:ext cx="567505" cy="6900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1148" y="6081889"/>
            <a:ext cx="465667" cy="46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71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618412" cy="647700"/>
          </a:xfrm>
        </p:spPr>
        <p:txBody>
          <a:bodyPr/>
          <a:lstStyle/>
          <a:p>
            <a:r>
              <a:rPr lang="en-US" dirty="0" smtClean="0"/>
              <a:t>Reviews &amp; Social Care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Social </a:t>
            </a:r>
            <a:r>
              <a:rPr lang="en-US" sz="3600" dirty="0" err="1" smtClean="0">
                <a:solidFill>
                  <a:schemeClr val="tx1"/>
                </a:solidFill>
              </a:rPr>
              <a:t>medialand</a:t>
            </a:r>
            <a:r>
              <a:rPr lang="en-US" sz="3600" dirty="0" smtClean="0">
                <a:solidFill>
                  <a:schemeClr val="tx1"/>
                </a:solidFill>
              </a:rPr>
              <a:t> = 76%</a:t>
            </a:r>
            <a:br>
              <a:rPr lang="en-US" sz="3600" dirty="0" smtClean="0">
                <a:solidFill>
                  <a:schemeClr val="tx1"/>
                </a:solidFill>
              </a:rPr>
            </a:br>
            <a:endParaRPr lang="en-US" sz="3600" dirty="0" smtClean="0">
              <a:solidFill>
                <a:schemeClr val="tx1"/>
              </a:solidFill>
            </a:endParaRPr>
          </a:p>
          <a:p>
            <a:r>
              <a:rPr lang="en-US" sz="3600" dirty="0" smtClean="0">
                <a:solidFill>
                  <a:schemeClr val="tx1"/>
                </a:solidFill>
              </a:rPr>
              <a:t>Review sites (80) = 77%</a:t>
            </a:r>
          </a:p>
          <a:p>
            <a:pPr marL="0" indent="0">
              <a:buNone/>
            </a:pPr>
            <a:endParaRPr lang="en-US" sz="3600" dirty="0" smtClean="0">
              <a:solidFill>
                <a:schemeClr val="tx1"/>
              </a:solidFill>
            </a:endParaRPr>
          </a:p>
          <a:p>
            <a:r>
              <a:rPr lang="en-US" sz="3600" dirty="0" smtClean="0">
                <a:solidFill>
                  <a:schemeClr val="tx1"/>
                </a:solidFill>
              </a:rPr>
              <a:t>Survey of 800 law firms (3-50 partners)</a:t>
            </a:r>
          </a:p>
          <a:p>
            <a:pPr lvl="1"/>
            <a:r>
              <a:rPr lang="en-US" sz="3200" dirty="0" smtClean="0">
                <a:solidFill>
                  <a:schemeClr val="tx1"/>
                </a:solidFill>
              </a:rPr>
              <a:t>81% had a Google My Business page</a:t>
            </a:r>
          </a:p>
          <a:p>
            <a:pPr lvl="1"/>
            <a:r>
              <a:rPr lang="en-US" sz="3200" dirty="0">
                <a:solidFill>
                  <a:schemeClr val="tx1"/>
                </a:solidFill>
              </a:rPr>
              <a:t>5</a:t>
            </a:r>
            <a:r>
              <a:rPr lang="en-US" sz="3200" dirty="0" smtClean="0">
                <a:solidFill>
                  <a:schemeClr val="tx1"/>
                </a:solidFill>
              </a:rPr>
              <a:t>% had any reviews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4" name="Picture 3" descr="thumbsu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106" y="2505083"/>
            <a:ext cx="673470" cy="792000"/>
          </a:xfrm>
          <a:prstGeom prst="rect">
            <a:avLst/>
          </a:prstGeom>
        </p:spPr>
      </p:pic>
      <p:pic>
        <p:nvPicPr>
          <p:cNvPr id="5" name="Picture 4" descr="thumbsdow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976" y="1474083"/>
            <a:ext cx="6096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277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3105" r="9032"/>
          <a:stretch/>
        </p:blipFill>
        <p:spPr>
          <a:xfrm>
            <a:off x="-1" y="0"/>
            <a:ext cx="9144001" cy="6561667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275669" y="-1"/>
            <a:ext cx="4868333" cy="1326445"/>
          </a:xfrm>
        </p:spPr>
        <p:txBody>
          <a:bodyPr/>
          <a:lstStyle/>
          <a:p>
            <a:pPr algn="r"/>
            <a:r>
              <a:rPr lang="en-US" sz="5400" dirty="0" err="1" smtClean="0">
                <a:solidFill>
                  <a:schemeClr val="bg1"/>
                </a:solidFill>
              </a:rPr>
              <a:t>Mobilegeddon</a:t>
            </a:r>
            <a:r>
              <a:rPr lang="en-US" sz="5400" dirty="0" smtClean="0">
                <a:solidFill>
                  <a:schemeClr val="bg1"/>
                </a:solidFill>
              </a:rPr>
              <a:t> + 62 days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657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7001"/>
            <a:ext cx="7772400" cy="4064000"/>
          </a:xfrm>
        </p:spPr>
        <p:txBody>
          <a:bodyPr/>
          <a:lstStyle/>
          <a:p>
            <a:pPr algn="ctr"/>
            <a:r>
              <a:rPr lang="en-US" sz="8800" dirty="0" smtClean="0">
                <a:solidFill>
                  <a:srgbClr val="FF6600"/>
                </a:solidFill>
              </a:rPr>
              <a:t>Marketing</a:t>
            </a:r>
            <a:r>
              <a:rPr lang="en-US" sz="8800" dirty="0" smtClean="0"/>
              <a:t> + Efficiency + Money = Profit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3694231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14 sensors…yes FOURTEEN!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061" t="5144" r="18561" b="5967"/>
          <a:stretch/>
        </p:blipFill>
        <p:spPr>
          <a:xfrm>
            <a:off x="2991555" y="747888"/>
            <a:ext cx="3074786" cy="57008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352778" y="973667"/>
            <a:ext cx="2243666" cy="620889"/>
          </a:xfrm>
          <a:prstGeom prst="rect">
            <a:avLst/>
          </a:prstGeom>
          <a:solidFill>
            <a:srgbClr val="FFA0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Lato Regular"/>
                <a:cs typeface="Lato Regular"/>
              </a:rPr>
              <a:t>Accelerometer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52778" y="1775178"/>
            <a:ext cx="2243666" cy="620889"/>
          </a:xfrm>
          <a:prstGeom prst="rect">
            <a:avLst/>
          </a:prstGeom>
          <a:solidFill>
            <a:srgbClr val="FFA0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Lato Regular"/>
                <a:cs typeface="Lato Regular"/>
              </a:rPr>
              <a:t>Gyroscope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52778" y="2556932"/>
            <a:ext cx="2243666" cy="620889"/>
          </a:xfrm>
          <a:prstGeom prst="rect">
            <a:avLst/>
          </a:prstGeom>
          <a:solidFill>
            <a:srgbClr val="FFA0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Lato Regular"/>
                <a:cs typeface="Lato Regular"/>
              </a:rPr>
              <a:t>Magnetometer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52778" y="3335867"/>
            <a:ext cx="2243666" cy="620889"/>
          </a:xfrm>
          <a:prstGeom prst="rect">
            <a:avLst/>
          </a:prstGeom>
          <a:solidFill>
            <a:srgbClr val="FFA0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Lato Regular"/>
                <a:cs typeface="Lato Regular"/>
              </a:rPr>
              <a:t>Barometer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352778" y="4114801"/>
            <a:ext cx="2243666" cy="620889"/>
          </a:xfrm>
          <a:prstGeom prst="rect">
            <a:avLst/>
          </a:prstGeom>
          <a:solidFill>
            <a:srgbClr val="FFA0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Lato Regular"/>
                <a:cs typeface="Lato Regular"/>
              </a:rPr>
              <a:t>Proximity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352778" y="4890911"/>
            <a:ext cx="2243666" cy="620889"/>
          </a:xfrm>
          <a:prstGeom prst="rect">
            <a:avLst/>
          </a:prstGeom>
          <a:solidFill>
            <a:srgbClr val="FFA0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Lato Regular"/>
                <a:cs typeface="Lato Regular"/>
              </a:rPr>
              <a:t>Light sensor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352778" y="5672667"/>
            <a:ext cx="2243666" cy="620889"/>
          </a:xfrm>
          <a:prstGeom prst="rect">
            <a:avLst/>
          </a:prstGeom>
          <a:solidFill>
            <a:srgbClr val="FFA0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Lato Regular"/>
                <a:cs typeface="Lato Regular"/>
              </a:rPr>
              <a:t>Touch screen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6501342" y="968021"/>
            <a:ext cx="2243666" cy="620889"/>
          </a:xfrm>
          <a:prstGeom prst="rect">
            <a:avLst/>
          </a:prstGeom>
          <a:solidFill>
            <a:srgbClr val="FFA0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Lato Regular"/>
                <a:cs typeface="Lato Regular"/>
              </a:rPr>
              <a:t>GPS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6501342" y="1769532"/>
            <a:ext cx="2243666" cy="620889"/>
          </a:xfrm>
          <a:prstGeom prst="rect">
            <a:avLst/>
          </a:prstGeom>
          <a:solidFill>
            <a:srgbClr val="FFA0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Lato Regular"/>
                <a:cs typeface="Lato Regular"/>
              </a:rPr>
              <a:t>Wifi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6501342" y="2551286"/>
            <a:ext cx="2243666" cy="620889"/>
          </a:xfrm>
          <a:prstGeom prst="rect">
            <a:avLst/>
          </a:prstGeom>
          <a:solidFill>
            <a:srgbClr val="FFA0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Lato Regular"/>
                <a:cs typeface="Lato Regular"/>
              </a:rPr>
              <a:t>Bluetooth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6501342" y="3330221"/>
            <a:ext cx="2243666" cy="620889"/>
          </a:xfrm>
          <a:prstGeom prst="rect">
            <a:avLst/>
          </a:prstGeom>
          <a:solidFill>
            <a:srgbClr val="FFA0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Lato Regular"/>
                <a:cs typeface="Lato Regular"/>
              </a:rPr>
              <a:t>Microphone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6501342" y="4109155"/>
            <a:ext cx="2243666" cy="620889"/>
          </a:xfrm>
          <a:prstGeom prst="rect">
            <a:avLst/>
          </a:prstGeom>
          <a:solidFill>
            <a:srgbClr val="FFA0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effectLst/>
                <a:latin typeface="Lato Regular"/>
                <a:cs typeface="Lato Regular"/>
              </a:rPr>
              <a:t>NFC:Near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Lato Regular"/>
                <a:cs typeface="Lato Regular"/>
              </a:rPr>
              <a:t> Field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6501342" y="4885265"/>
            <a:ext cx="2243666" cy="620889"/>
          </a:xfrm>
          <a:prstGeom prst="rect">
            <a:avLst/>
          </a:prstGeom>
          <a:solidFill>
            <a:srgbClr val="FFA0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Lato Regular"/>
                <a:cs typeface="Lato Regular"/>
              </a:rPr>
              <a:t>Camera: Front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6501342" y="5667021"/>
            <a:ext cx="2243666" cy="620889"/>
          </a:xfrm>
          <a:prstGeom prst="rect">
            <a:avLst/>
          </a:prstGeom>
          <a:solidFill>
            <a:srgbClr val="FFA03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Lato Regular"/>
                <a:cs typeface="Lato Regular"/>
              </a:rPr>
              <a:t>Camera: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effectLst/>
                <a:latin typeface="Lato Regular"/>
                <a:cs typeface="Lato Regular"/>
              </a:rPr>
              <a:t> Back</a:t>
            </a:r>
            <a:endParaRPr kumimoji="0" lang="en-US" sz="2000" b="0" i="0" u="none" strike="noStrike" cap="none" normalizeH="0" baseline="0" dirty="0" smtClean="0">
              <a:ln>
                <a:noFill/>
              </a:ln>
              <a:effectLst/>
              <a:latin typeface="Lato Regular"/>
              <a:cs typeface="Lato Regular"/>
            </a:endParaRPr>
          </a:p>
        </p:txBody>
      </p:sp>
      <p:cxnSp>
        <p:nvCxnSpPr>
          <p:cNvPr id="20" name="Straight Connector 19"/>
          <p:cNvCxnSpPr>
            <a:stCxn id="5" idx="3"/>
          </p:cNvCxnSpPr>
          <p:nvPr/>
        </p:nvCxnSpPr>
        <p:spPr bwMode="auto">
          <a:xfrm>
            <a:off x="2596444" y="1284112"/>
            <a:ext cx="550334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2596444" y="2085623"/>
            <a:ext cx="550334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2596444" y="2889957"/>
            <a:ext cx="550334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2596444" y="3651957"/>
            <a:ext cx="550334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2596444" y="4456290"/>
            <a:ext cx="550334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2596444" y="5232401"/>
            <a:ext cx="550334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2596444" y="5994400"/>
            <a:ext cx="550334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5951008" y="1284112"/>
            <a:ext cx="550334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5951008" y="2085623"/>
            <a:ext cx="550334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5951008" y="2889957"/>
            <a:ext cx="550334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5951008" y="3651957"/>
            <a:ext cx="550334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5951008" y="4456290"/>
            <a:ext cx="550334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5951008" y="5232401"/>
            <a:ext cx="550334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5951008" y="5994400"/>
            <a:ext cx="550334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867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381636189"/>
              </p:ext>
            </p:extLst>
          </p:nvPr>
        </p:nvGraphicFramePr>
        <p:xfrm>
          <a:off x="0" y="1199443"/>
          <a:ext cx="9055100" cy="5252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6557" y="6124783"/>
            <a:ext cx="451555" cy="4157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89111" y="22577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1"/>
            <a:ext cx="76184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Myriad Pro Cond"/>
                <a:ea typeface="ＭＳ Ｐゴシック" pitchFamily="-106" charset="-128"/>
                <a:cs typeface="Myriad Pro Cond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tilliumText25L 400 wt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tilliumText25L 400 wt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tilliumText25L 400 wt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tilliumText25L 400 wt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082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082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082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082"/>
                </a:solidFill>
                <a:latin typeface="Verdana" pitchFamily="34" charset="0"/>
              </a:defRPr>
            </a:lvl9pPr>
          </a:lstStyle>
          <a:p>
            <a:r>
              <a:rPr lang="en-US" dirty="0" smtClean="0"/>
              <a:t>What is the likely impact on your website?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0" y="736595"/>
            <a:ext cx="2540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62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Now – anyone tried it/use it?</a:t>
            </a:r>
            <a:endParaRPr lang="en-US" dirty="0"/>
          </a:p>
        </p:txBody>
      </p:sp>
      <p:pic>
        <p:nvPicPr>
          <p:cNvPr id="5" name="Picture 4" descr="IMG_34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258" y="761999"/>
            <a:ext cx="3197848" cy="5687907"/>
          </a:xfrm>
          <a:prstGeom prst="rect">
            <a:avLst/>
          </a:prstGeom>
        </p:spPr>
      </p:pic>
      <p:pic>
        <p:nvPicPr>
          <p:cNvPr id="6" name="Picture 5" descr="IMG_34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54" y="746458"/>
            <a:ext cx="3206586" cy="570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09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Wow…what a shift in usage amount &amp; device!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447" y="763603"/>
            <a:ext cx="6138332" cy="57667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6886226" y="1594558"/>
            <a:ext cx="550333" cy="1665111"/>
          </a:xfrm>
          <a:prstGeom prst="rect">
            <a:avLst/>
          </a:prstGeom>
          <a:noFill/>
          <a:ln w="508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003082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397959" y="1594558"/>
            <a:ext cx="550333" cy="1665111"/>
          </a:xfrm>
          <a:prstGeom prst="rect">
            <a:avLst/>
          </a:prstGeom>
          <a:noFill/>
          <a:ln w="508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003082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948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Will they contact you?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990600"/>
            <a:ext cx="80391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15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" y="1"/>
            <a:ext cx="9139237" cy="647700"/>
          </a:xfrm>
        </p:spPr>
        <p:txBody>
          <a:bodyPr/>
          <a:lstStyle/>
          <a:p>
            <a:r>
              <a:rPr lang="en-US" dirty="0"/>
              <a:t>38% </a:t>
            </a:r>
            <a:r>
              <a:rPr lang="en-US" dirty="0" smtClean="0"/>
              <a:t>searched </a:t>
            </a:r>
            <a:r>
              <a:rPr lang="en-US" dirty="0"/>
              <a:t>at </a:t>
            </a:r>
            <a:r>
              <a:rPr lang="en-US" dirty="0" smtClean="0"/>
              <a:t>least 1 time per month on mobile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1041400"/>
            <a:ext cx="80391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26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50% use a browser.    40% use maps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1041400"/>
            <a:ext cx="80391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880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information are they looking for?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1016000"/>
            <a:ext cx="80391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717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/>
          </p:cNvPicPr>
          <p:nvPr/>
        </p:nvPicPr>
        <p:blipFill rotWithShape="1">
          <a:blip r:embed="rId4"/>
          <a:srcRect b="27621"/>
          <a:stretch/>
        </p:blipFill>
        <p:spPr>
          <a:xfrm>
            <a:off x="0" y="-3"/>
            <a:ext cx="9144000" cy="6588000"/>
          </a:xfrm>
          <a:prstGeom prst="rect">
            <a:avLst/>
          </a:prstGeom>
        </p:spPr>
      </p:pic>
      <p:pic>
        <p:nvPicPr>
          <p:cNvPr id="3" name="Video Killed the Radio Star.aif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41911" y="44054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66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2" y="693547"/>
            <a:ext cx="7277099" cy="578345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video helps “The Hierarchy of Belief”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875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335" y="647701"/>
            <a:ext cx="5842000" cy="5842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00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how do we make a video David?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880" t="6437" r="16738" b="5580"/>
          <a:stretch/>
        </p:blipFill>
        <p:spPr>
          <a:xfrm>
            <a:off x="155222" y="647701"/>
            <a:ext cx="2215445" cy="2892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21" y="3677361"/>
            <a:ext cx="4168423" cy="277894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279798" y="1143223"/>
            <a:ext cx="2571045" cy="4794511"/>
            <a:chOff x="6290734" y="1309021"/>
            <a:chExt cx="2571045" cy="4794511"/>
          </a:xfrm>
        </p:grpSpPr>
        <p:pic>
          <p:nvPicPr>
            <p:cNvPr id="7" name="Picture 6" descr="http://store.storeimages.cdn-apple.com/3975/as-images.apple.com/is/image/AppleInc/aos/published/images/i/ph/iphone6/plus/iphone6-plus-box-silver-2014_GEO_EMEA_LANG_EN?wid=478&amp;hei=595&amp;fmt=png-alpha&amp;qlt=95&amp;.v=141026572543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80" r="16050"/>
            <a:stretch/>
          </p:blipFill>
          <p:spPr bwMode="auto">
            <a:xfrm>
              <a:off x="6290734" y="1309021"/>
              <a:ext cx="2571045" cy="479451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50380" y="1876778"/>
              <a:ext cx="2052956" cy="3654778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7752" t="7851" r="8791" b="4790"/>
          <a:stretch/>
        </p:blipFill>
        <p:spPr>
          <a:xfrm>
            <a:off x="3301999" y="945445"/>
            <a:ext cx="2384778" cy="249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49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222" y="683858"/>
            <a:ext cx="7623175" cy="55356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38460" y="6219534"/>
            <a:ext cx="1505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hlinkClick r:id="rId4"/>
              </a:rPr>
              <a:t>LegalFutures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64102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So, who’s doing it well?</a:t>
            </a:r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5743"/>
            <a:ext cx="6085830" cy="3723923"/>
          </a:xfrm>
          <a:prstGeom prst="rect">
            <a:avLst/>
          </a:prstGeom>
        </p:spPr>
      </p:pic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7996" y="2624665"/>
            <a:ext cx="5009232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99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22" y="2177927"/>
            <a:ext cx="2857500" cy="2857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4" y="825500"/>
            <a:ext cx="3810000" cy="190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888" y="4838700"/>
            <a:ext cx="3951111" cy="13705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8331" y="3354163"/>
            <a:ext cx="3880556" cy="5911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7677" y="825500"/>
            <a:ext cx="2603500" cy="203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489" y="4658077"/>
            <a:ext cx="2336800" cy="1041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722" y="5572478"/>
            <a:ext cx="3934669" cy="78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26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2200"/>
            <a:ext cx="9144000" cy="466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60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you have one?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2200"/>
            <a:ext cx="9144000" cy="464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84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Here’s what we do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6500"/>
            <a:ext cx="9144000" cy="444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03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7696200" cy="617772"/>
          </a:xfrm>
        </p:spPr>
        <p:txBody>
          <a:bodyPr/>
          <a:lstStyle/>
          <a:p>
            <a:r>
              <a:rPr lang="en-GB" dirty="0" smtClean="0"/>
              <a:t>Client Surveys - Why did you instruct us?</a:t>
            </a:r>
            <a:endParaRPr lang="en-GB" dirty="0"/>
          </a:p>
        </p:txBody>
      </p:sp>
      <p:pic>
        <p:nvPicPr>
          <p:cNvPr id="5" name="Picture 4" descr="Where clients come from chart onl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881532"/>
            <a:ext cx="4891508" cy="49411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1142180"/>
            <a:ext cx="352839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 smtClean="0">
                <a:solidFill>
                  <a:srgbClr val="D19493"/>
                </a:solidFill>
                <a:latin typeface="HelveticaNeueLT Pro 63 MdEx" pitchFamily="34" charset="0"/>
              </a:rPr>
              <a:t>Advertising</a:t>
            </a:r>
          </a:p>
          <a:p>
            <a:pPr algn="r"/>
            <a:endParaRPr lang="en-GB" sz="1000" b="1" dirty="0" smtClean="0">
              <a:latin typeface="HelveticaNeueLT Pro 63 MdEx" pitchFamily="34" charset="0"/>
            </a:endParaRPr>
          </a:p>
          <a:p>
            <a:pPr algn="r"/>
            <a:r>
              <a:rPr lang="en-GB" sz="2000" b="1" dirty="0" smtClean="0">
                <a:solidFill>
                  <a:srgbClr val="98ADD3"/>
                </a:solidFill>
                <a:latin typeface="HelveticaNeueLT Pro 63 MdEx" pitchFamily="34" charset="0"/>
              </a:rPr>
              <a:t>Recommendation</a:t>
            </a:r>
          </a:p>
          <a:p>
            <a:pPr algn="r"/>
            <a:endParaRPr lang="en-GB" sz="1000" b="1" dirty="0" smtClean="0">
              <a:latin typeface="HelveticaNeueLT Pro 63 MdEx" pitchFamily="34" charset="0"/>
            </a:endParaRPr>
          </a:p>
          <a:p>
            <a:pPr algn="r"/>
            <a:r>
              <a:rPr lang="en-GB" sz="2000" b="1" dirty="0" smtClean="0">
                <a:solidFill>
                  <a:srgbClr val="DE8742"/>
                </a:solidFill>
                <a:latin typeface="HelveticaNeueLT Pro 63 MdEx" pitchFamily="34" charset="0"/>
              </a:rPr>
              <a:t>Cost</a:t>
            </a:r>
          </a:p>
          <a:p>
            <a:pPr algn="r"/>
            <a:endParaRPr lang="en-GB" sz="1000" b="1" dirty="0" smtClean="0">
              <a:latin typeface="HelveticaNeueLT Pro 63 MdEx" pitchFamily="34" charset="0"/>
            </a:endParaRPr>
          </a:p>
          <a:p>
            <a:pPr algn="r"/>
            <a:r>
              <a:rPr lang="en-GB" sz="2000" b="1" dirty="0" smtClean="0">
                <a:solidFill>
                  <a:srgbClr val="499DB5"/>
                </a:solidFill>
                <a:latin typeface="HelveticaNeueLT Pro 63 MdEx" pitchFamily="34" charset="0"/>
              </a:rPr>
              <a:t>Location</a:t>
            </a:r>
          </a:p>
          <a:p>
            <a:pPr algn="r"/>
            <a:endParaRPr lang="en-GB" sz="1000" b="1" dirty="0" smtClean="0">
              <a:latin typeface="HelveticaNeueLT Pro 63 MdEx" pitchFamily="34" charset="0"/>
            </a:endParaRPr>
          </a:p>
          <a:p>
            <a:pPr algn="r"/>
            <a:r>
              <a:rPr lang="en-GB" sz="2000" b="1" dirty="0" smtClean="0">
                <a:solidFill>
                  <a:srgbClr val="735791"/>
                </a:solidFill>
                <a:latin typeface="HelveticaNeueLT Pro 63 MdEx" pitchFamily="34" charset="0"/>
              </a:rPr>
              <a:t>Ease of Communication</a:t>
            </a:r>
          </a:p>
          <a:p>
            <a:pPr algn="r"/>
            <a:endParaRPr lang="en-GB" sz="1000" b="1" dirty="0" smtClean="0">
              <a:latin typeface="HelveticaNeueLT Pro 63 MdEx" pitchFamily="34" charset="0"/>
            </a:endParaRPr>
          </a:p>
          <a:p>
            <a:pPr algn="r"/>
            <a:r>
              <a:rPr lang="en-GB" sz="2000" b="1" dirty="0" smtClean="0">
                <a:solidFill>
                  <a:srgbClr val="89A54E"/>
                </a:solidFill>
                <a:latin typeface="HelveticaNeueLT Pro 63 MdEx" pitchFamily="34" charset="0"/>
              </a:rPr>
              <a:t>Character of firm</a:t>
            </a:r>
          </a:p>
          <a:p>
            <a:pPr algn="r"/>
            <a:endParaRPr lang="en-GB" sz="1000" b="1" dirty="0" smtClean="0">
              <a:latin typeface="HelveticaNeueLT Pro 63 MdEx" pitchFamily="34" charset="0"/>
            </a:endParaRPr>
          </a:p>
          <a:p>
            <a:pPr algn="r"/>
            <a:r>
              <a:rPr lang="en-GB" sz="2000" b="1" dirty="0" smtClean="0">
                <a:solidFill>
                  <a:srgbClr val="AA4644"/>
                </a:solidFill>
                <a:latin typeface="HelveticaNeueLT Pro 63 MdEx" pitchFamily="34" charset="0"/>
              </a:rPr>
              <a:t>People</a:t>
            </a:r>
          </a:p>
          <a:p>
            <a:pPr algn="r"/>
            <a:endParaRPr lang="en-GB" sz="1000" b="1" dirty="0" smtClean="0">
              <a:latin typeface="HelveticaNeueLT Pro 63 MdEx" pitchFamily="34" charset="0"/>
            </a:endParaRPr>
          </a:p>
          <a:p>
            <a:pPr algn="r"/>
            <a:r>
              <a:rPr lang="en-GB" sz="2000" b="1" dirty="0" smtClean="0">
                <a:solidFill>
                  <a:srgbClr val="4473A7"/>
                </a:solidFill>
                <a:latin typeface="HelveticaNeueLT Pro 63 MdEx" pitchFamily="34" charset="0"/>
              </a:rPr>
              <a:t>Existing Client</a:t>
            </a:r>
          </a:p>
          <a:p>
            <a:pPr algn="r"/>
            <a:endParaRPr lang="en-GB" sz="1000" b="1" dirty="0" smtClean="0">
              <a:latin typeface="HelveticaNeueLT Pro 63 MdEx" pitchFamily="34" charset="0"/>
            </a:endParaRPr>
          </a:p>
          <a:p>
            <a:pPr algn="r"/>
            <a:r>
              <a:rPr lang="en-GB" sz="2000" b="1" dirty="0" smtClean="0">
                <a:solidFill>
                  <a:srgbClr val="BFD19D"/>
                </a:solidFill>
                <a:latin typeface="HelveticaNeueLT Pro 63 MdEx" pitchFamily="34" charset="0"/>
              </a:rPr>
              <a:t>Other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2556" y="5940778"/>
            <a:ext cx="2192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 = </a:t>
            </a:r>
            <a:r>
              <a:rPr lang="en-US" dirty="0" err="1" smtClean="0"/>
              <a:t>LawNet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5348111" y="2681111"/>
            <a:ext cx="2348089" cy="296333"/>
          </a:xfrm>
          <a:prstGeom prst="straightConnector1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01353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 of Mystery Shopping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548882"/>
              </p:ext>
            </p:extLst>
          </p:nvPr>
        </p:nvGraphicFramePr>
        <p:xfrm>
          <a:off x="377761" y="932952"/>
          <a:ext cx="8173574" cy="3935381"/>
        </p:xfrm>
        <a:graphic>
          <a:graphicData uri="http://schemas.openxmlformats.org/drawingml/2006/table">
            <a:tbl>
              <a:tblPr/>
              <a:tblGrid>
                <a:gridCol w="1738906"/>
                <a:gridCol w="2074333"/>
                <a:gridCol w="2187224"/>
                <a:gridCol w="2173111"/>
              </a:tblGrid>
              <a:tr h="1460500">
                <a:tc>
                  <a:txBody>
                    <a:bodyPr/>
                    <a:lstStyle/>
                    <a:p>
                      <a:pPr algn="l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Website Ease of Use (4)                                   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Email Enquiry Direct to Fee </a:t>
                      </a: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Earner (18)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Contact through the </a:t>
                      </a: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Website (18)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437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  <a:r>
                        <a:rPr lang="en-US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partners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622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  <a:r>
                        <a:rPr lang="en-US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partners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911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 partners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911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 partners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557" y="4896555"/>
            <a:ext cx="2441222" cy="16234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21" y="4995332"/>
            <a:ext cx="1538111" cy="153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6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nscious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rgbClr val="00308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rgbClr val="00308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Conscious.thmx</Template>
  <TotalTime>3073</TotalTime>
  <Words>338</Words>
  <Application>Microsoft Macintosh PowerPoint</Application>
  <PresentationFormat>On-screen Show (4:3)</PresentationFormat>
  <Paragraphs>102</Paragraphs>
  <Slides>32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Conscious</vt:lpstr>
      <vt:lpstr>Marketing + Efficiency + Money = Profit</vt:lpstr>
      <vt:lpstr>Marketing + Efficiency + Money = Profit</vt:lpstr>
      <vt:lpstr>PowerPoint Presentation</vt:lpstr>
      <vt:lpstr>CRM</vt:lpstr>
      <vt:lpstr>PowerPoint Presentation</vt:lpstr>
      <vt:lpstr>Do you have one?</vt:lpstr>
      <vt:lpstr>Here’s what we do</vt:lpstr>
      <vt:lpstr>Client Surveys - Why did you instruct us?</vt:lpstr>
      <vt:lpstr>Value of Mystery Shopping</vt:lpstr>
      <vt:lpstr>PowerPoint Presentation</vt:lpstr>
      <vt:lpstr>PowerPoint Presentation</vt:lpstr>
      <vt:lpstr>Moz - 2014 Local Search Ranking Factors</vt:lpstr>
      <vt:lpstr>Different search radius per keyword</vt:lpstr>
      <vt:lpstr>PowerPoint Presentation</vt:lpstr>
      <vt:lpstr>PowerPoint Presentation</vt:lpstr>
      <vt:lpstr>PowerPoint Presentation</vt:lpstr>
      <vt:lpstr>Schema data</vt:lpstr>
      <vt:lpstr>Reviews &amp; Social Care</vt:lpstr>
      <vt:lpstr>Mobilegeddon + 62 days</vt:lpstr>
      <vt:lpstr>14 sensors…yes FOURTEEN!</vt:lpstr>
      <vt:lpstr>PowerPoint Presentation</vt:lpstr>
      <vt:lpstr>Google Now – anyone tried it/use it?</vt:lpstr>
      <vt:lpstr>Wow…what a shift in usage amount &amp; device!</vt:lpstr>
      <vt:lpstr>Will they contact you?</vt:lpstr>
      <vt:lpstr>38% searched at least 1 time per month on mobile</vt:lpstr>
      <vt:lpstr>50% use a browser.    40% use maps</vt:lpstr>
      <vt:lpstr>What information are they looking for?</vt:lpstr>
      <vt:lpstr>PowerPoint Presentation</vt:lpstr>
      <vt:lpstr>How video helps “The Hierarchy of Belief”</vt:lpstr>
      <vt:lpstr>So how do we make a video David?</vt:lpstr>
      <vt:lpstr>PowerPoint Presentation</vt:lpstr>
      <vt:lpstr>So, who’s doing it well?</vt:lpstr>
    </vt:vector>
  </TitlesOfParts>
  <Company>Conscious Solutions Ltd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Gilroy</dc:creator>
  <cp:lastModifiedBy>David Gilroy</cp:lastModifiedBy>
  <cp:revision>109</cp:revision>
  <dcterms:created xsi:type="dcterms:W3CDTF">2015-05-10T06:21:38Z</dcterms:created>
  <dcterms:modified xsi:type="dcterms:W3CDTF">2015-07-02T14:55:07Z</dcterms:modified>
</cp:coreProperties>
</file>