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3"/>
  </p:notesMasterIdLst>
  <p:sldIdLst>
    <p:sldId id="431" r:id="rId2"/>
    <p:sldId id="432" r:id="rId3"/>
    <p:sldId id="433" r:id="rId4"/>
    <p:sldId id="435" r:id="rId5"/>
    <p:sldId id="438" r:id="rId6"/>
    <p:sldId id="437" r:id="rId7"/>
    <p:sldId id="434" r:id="rId8"/>
    <p:sldId id="390" r:id="rId9"/>
    <p:sldId id="405" r:id="rId10"/>
    <p:sldId id="406" r:id="rId11"/>
    <p:sldId id="407" r:id="rId12"/>
    <p:sldId id="392" r:id="rId13"/>
    <p:sldId id="404" r:id="rId14"/>
    <p:sldId id="393" r:id="rId15"/>
    <p:sldId id="408" r:id="rId16"/>
    <p:sldId id="395" r:id="rId17"/>
    <p:sldId id="396" r:id="rId18"/>
    <p:sldId id="419" r:id="rId19"/>
    <p:sldId id="420" r:id="rId20"/>
    <p:sldId id="422" r:id="rId21"/>
    <p:sldId id="394" r:id="rId22"/>
    <p:sldId id="397" r:id="rId23"/>
    <p:sldId id="409" r:id="rId24"/>
    <p:sldId id="423" r:id="rId25"/>
    <p:sldId id="439" r:id="rId26"/>
    <p:sldId id="424" r:id="rId27"/>
    <p:sldId id="425" r:id="rId28"/>
    <p:sldId id="426" r:id="rId29"/>
    <p:sldId id="427" r:id="rId30"/>
    <p:sldId id="399" r:id="rId31"/>
    <p:sldId id="428" r:id="rId32"/>
    <p:sldId id="418" r:id="rId33"/>
    <p:sldId id="401" r:id="rId34"/>
    <p:sldId id="440" r:id="rId35"/>
    <p:sldId id="441" r:id="rId36"/>
    <p:sldId id="442" r:id="rId37"/>
    <p:sldId id="421" r:id="rId38"/>
    <p:sldId id="444" r:id="rId39"/>
    <p:sldId id="429" r:id="rId40"/>
    <p:sldId id="430" r:id="rId41"/>
    <p:sldId id="44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7E8"/>
    <a:srgbClr val="CC3300"/>
    <a:srgbClr val="55A2B6"/>
    <a:srgbClr val="EAE5D3"/>
    <a:srgbClr val="2F2F30"/>
    <a:srgbClr val="CF4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2" autoAdjust="0"/>
    <p:restoredTop sz="94778" autoAdjust="0"/>
  </p:normalViewPr>
  <p:slideViewPr>
    <p:cSldViewPr>
      <p:cViewPr varScale="1">
        <p:scale>
          <a:sx n="93" d="100"/>
          <a:sy n="93" d="100"/>
        </p:scale>
        <p:origin x="-12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38E3BB-53B6-4CDC-9E1B-681F79C7012C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CECCEF5-A2A4-41BB-811D-01FE4A129747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GB" dirty="0" smtClean="0">
              <a:latin typeface="Malgun Gothic"/>
              <a:cs typeface="Malgun Gothic"/>
            </a:rPr>
            <a:t>User lands on site</a:t>
          </a:r>
          <a:endParaRPr lang="en-GB" dirty="0">
            <a:latin typeface="Malgun Gothic"/>
            <a:cs typeface="Malgun Gothic"/>
          </a:endParaRPr>
        </a:p>
      </dgm:t>
    </dgm:pt>
    <dgm:pt modelId="{BEA21D1A-C9D7-4631-A808-CF465F424B2E}" type="parTrans" cxnId="{C7A68AFB-ACAC-4A8E-B03E-3D8F751F05FC}">
      <dgm:prSet/>
      <dgm:spPr/>
      <dgm:t>
        <a:bodyPr/>
        <a:lstStyle/>
        <a:p>
          <a:endParaRPr lang="en-GB"/>
        </a:p>
      </dgm:t>
    </dgm:pt>
    <dgm:pt modelId="{F987B157-8497-42B5-8E13-D06683309A1C}" type="sibTrans" cxnId="{C7A68AFB-ACAC-4A8E-B03E-3D8F751F05FC}">
      <dgm:prSet/>
      <dgm:spPr>
        <a:ln w="28575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endParaRPr lang="en-GB"/>
        </a:p>
      </dgm:t>
    </dgm:pt>
    <dgm:pt modelId="{B50CCB1A-29CC-4E2F-9CC9-61F36972080B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GB" dirty="0" smtClean="0">
              <a:latin typeface="Malgun Gothic"/>
              <a:cs typeface="Malgun Gothic"/>
            </a:rPr>
            <a:t>User added to remarketing audience</a:t>
          </a:r>
          <a:endParaRPr lang="en-GB" dirty="0">
            <a:latin typeface="Malgun Gothic"/>
            <a:cs typeface="Malgun Gothic"/>
          </a:endParaRPr>
        </a:p>
      </dgm:t>
    </dgm:pt>
    <dgm:pt modelId="{C22E21CD-B684-4E39-8754-6A548E612232}" type="parTrans" cxnId="{C189531B-C2D5-44D6-8FC0-D35657336CDE}">
      <dgm:prSet/>
      <dgm:spPr/>
      <dgm:t>
        <a:bodyPr/>
        <a:lstStyle/>
        <a:p>
          <a:endParaRPr lang="en-GB"/>
        </a:p>
      </dgm:t>
    </dgm:pt>
    <dgm:pt modelId="{A14C8A69-FC23-4BEE-9CDA-AF7E34E5CC66}" type="sibTrans" cxnId="{C189531B-C2D5-44D6-8FC0-D35657336CDE}">
      <dgm:prSet/>
      <dgm:spPr>
        <a:ln w="28575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endParaRPr lang="en-GB"/>
        </a:p>
      </dgm:t>
    </dgm:pt>
    <dgm:pt modelId="{257677B0-12D9-4B1A-A0D8-51BA55D1A802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GB" dirty="0" smtClean="0">
              <a:latin typeface="Malgun Gothic"/>
              <a:cs typeface="Malgun Gothic"/>
            </a:rPr>
            <a:t>Remarketing ad shown to user</a:t>
          </a:r>
          <a:endParaRPr lang="en-GB" dirty="0">
            <a:latin typeface="Malgun Gothic"/>
            <a:cs typeface="Malgun Gothic"/>
          </a:endParaRPr>
        </a:p>
      </dgm:t>
    </dgm:pt>
    <dgm:pt modelId="{F47A99A9-BED2-4CBA-B7B8-F2BB41913BDB}" type="parTrans" cxnId="{3769298F-3BA0-44BA-9579-4B2CD644105E}">
      <dgm:prSet/>
      <dgm:spPr/>
      <dgm:t>
        <a:bodyPr/>
        <a:lstStyle/>
        <a:p>
          <a:endParaRPr lang="en-GB"/>
        </a:p>
      </dgm:t>
    </dgm:pt>
    <dgm:pt modelId="{61A43A5A-E1BD-40B4-9923-BC78B46D24B5}" type="sibTrans" cxnId="{3769298F-3BA0-44BA-9579-4B2CD644105E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8575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endParaRPr lang="en-GB"/>
        </a:p>
      </dgm:t>
    </dgm:pt>
    <dgm:pt modelId="{EFE6C923-3989-42B2-8F59-5732D5E3D256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GB" dirty="0" smtClean="0">
              <a:latin typeface="Malgun Gothic"/>
              <a:cs typeface="Malgun Gothic"/>
            </a:rPr>
            <a:t>User clicks on remarketing ad</a:t>
          </a:r>
          <a:endParaRPr lang="en-GB" dirty="0">
            <a:latin typeface="Malgun Gothic"/>
            <a:cs typeface="Malgun Gothic"/>
          </a:endParaRPr>
        </a:p>
      </dgm:t>
    </dgm:pt>
    <dgm:pt modelId="{18C9C534-F08A-4264-9354-6D0EF27BD58C}" type="parTrans" cxnId="{178CCD70-B94F-4EA0-859F-102D47E1259C}">
      <dgm:prSet/>
      <dgm:spPr/>
      <dgm:t>
        <a:bodyPr/>
        <a:lstStyle/>
        <a:p>
          <a:endParaRPr lang="en-GB"/>
        </a:p>
      </dgm:t>
    </dgm:pt>
    <dgm:pt modelId="{02103527-3988-4320-B2F4-A6FE9B1188C0}" type="sibTrans" cxnId="{178CCD70-B94F-4EA0-859F-102D47E1259C}">
      <dgm:prSet/>
      <dgm:spPr>
        <a:ln w="28575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endParaRPr lang="en-GB"/>
        </a:p>
      </dgm:t>
    </dgm:pt>
    <dgm:pt modelId="{3091D286-0F03-4360-9E06-274769D9B7EC}">
      <dgm:prSet phldrT="[Text]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en-GB" dirty="0" smtClean="0">
              <a:latin typeface="Malgun Gothic"/>
              <a:cs typeface="Malgun Gothic"/>
            </a:rPr>
            <a:t>User browses other sites</a:t>
          </a:r>
          <a:endParaRPr lang="en-GB" dirty="0">
            <a:latin typeface="Malgun Gothic"/>
            <a:cs typeface="Malgun Gothic"/>
          </a:endParaRPr>
        </a:p>
      </dgm:t>
    </dgm:pt>
    <dgm:pt modelId="{EF778B44-DEDD-4BAD-BE72-F8E1ED1EA56E}" type="sibTrans" cxnId="{6004CDBE-3CFC-4FA0-A63C-356F8C3CCE8C}">
      <dgm:prSet/>
      <dgm:spPr>
        <a:ln w="28575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endParaRPr lang="en-GB"/>
        </a:p>
      </dgm:t>
    </dgm:pt>
    <dgm:pt modelId="{A543404A-6572-4E61-BBC2-6AC61B34EE03}" type="parTrans" cxnId="{6004CDBE-3CFC-4FA0-A63C-356F8C3CCE8C}">
      <dgm:prSet/>
      <dgm:spPr/>
      <dgm:t>
        <a:bodyPr/>
        <a:lstStyle/>
        <a:p>
          <a:endParaRPr lang="en-GB"/>
        </a:p>
      </dgm:t>
    </dgm:pt>
    <dgm:pt modelId="{3925B3BF-7621-4C7E-92AD-259219017D08}" type="pres">
      <dgm:prSet presAssocID="{AE38E3BB-53B6-4CDC-9E1B-681F79C701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9CCD5A0-DD07-4A09-82B7-41B3F3E6EDBE}" type="pres">
      <dgm:prSet presAssocID="{2CECCEF5-A2A4-41BB-811D-01FE4A12974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AA33FC-A08A-46C5-BC04-4F70EBF41E7E}" type="pres">
      <dgm:prSet presAssocID="{2CECCEF5-A2A4-41BB-811D-01FE4A129747}" presName="spNode" presStyleCnt="0"/>
      <dgm:spPr/>
    </dgm:pt>
    <dgm:pt modelId="{7A59EC1B-A6E3-43F2-A27C-0AB14AF4B01A}" type="pres">
      <dgm:prSet presAssocID="{F987B157-8497-42B5-8E13-D06683309A1C}" presName="sibTrans" presStyleLbl="sibTrans1D1" presStyleIdx="0" presStyleCnt="5"/>
      <dgm:spPr/>
      <dgm:t>
        <a:bodyPr/>
        <a:lstStyle/>
        <a:p>
          <a:endParaRPr lang="en-GB"/>
        </a:p>
      </dgm:t>
    </dgm:pt>
    <dgm:pt modelId="{CD58778B-4CD3-4CC2-889F-943C0615F4AD}" type="pres">
      <dgm:prSet presAssocID="{B50CCB1A-29CC-4E2F-9CC9-61F36972080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F36E42-6DDD-49D5-81C6-4FECC8DAFD5C}" type="pres">
      <dgm:prSet presAssocID="{B50CCB1A-29CC-4E2F-9CC9-61F36972080B}" presName="spNode" presStyleCnt="0"/>
      <dgm:spPr/>
    </dgm:pt>
    <dgm:pt modelId="{0AD24EFB-50EB-423C-82D9-B656CAE06029}" type="pres">
      <dgm:prSet presAssocID="{A14C8A69-FC23-4BEE-9CDA-AF7E34E5CC66}" presName="sibTrans" presStyleLbl="sibTrans1D1" presStyleIdx="1" presStyleCnt="5"/>
      <dgm:spPr/>
      <dgm:t>
        <a:bodyPr/>
        <a:lstStyle/>
        <a:p>
          <a:endParaRPr lang="en-GB"/>
        </a:p>
      </dgm:t>
    </dgm:pt>
    <dgm:pt modelId="{954A6CFC-4029-450C-9C1C-ECB57959D365}" type="pres">
      <dgm:prSet presAssocID="{3091D286-0F03-4360-9E06-274769D9B7E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CD2F71-4613-4280-99B8-2F0C209DEC39}" type="pres">
      <dgm:prSet presAssocID="{3091D286-0F03-4360-9E06-274769D9B7EC}" presName="spNode" presStyleCnt="0"/>
      <dgm:spPr/>
    </dgm:pt>
    <dgm:pt modelId="{5B78A3DB-5153-4A8B-8CD6-93063723431A}" type="pres">
      <dgm:prSet presAssocID="{EF778B44-DEDD-4BAD-BE72-F8E1ED1EA56E}" presName="sibTrans" presStyleLbl="sibTrans1D1" presStyleIdx="2" presStyleCnt="5"/>
      <dgm:spPr/>
      <dgm:t>
        <a:bodyPr/>
        <a:lstStyle/>
        <a:p>
          <a:endParaRPr lang="en-GB"/>
        </a:p>
      </dgm:t>
    </dgm:pt>
    <dgm:pt modelId="{26FBEABE-BD78-4C72-8F41-7E855CEDE055}" type="pres">
      <dgm:prSet presAssocID="{257677B0-12D9-4B1A-A0D8-51BA55D1A80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707E8F-8E03-4042-B7C9-1C74DB27B479}" type="pres">
      <dgm:prSet presAssocID="{257677B0-12D9-4B1A-A0D8-51BA55D1A802}" presName="spNode" presStyleCnt="0"/>
      <dgm:spPr/>
    </dgm:pt>
    <dgm:pt modelId="{4C8CDA25-ED15-4CF3-9225-B706F11F9CEB}" type="pres">
      <dgm:prSet presAssocID="{61A43A5A-E1BD-40B4-9923-BC78B46D24B5}" presName="sibTrans" presStyleLbl="sibTrans1D1" presStyleIdx="3" presStyleCnt="5"/>
      <dgm:spPr/>
      <dgm:t>
        <a:bodyPr/>
        <a:lstStyle/>
        <a:p>
          <a:endParaRPr lang="en-GB"/>
        </a:p>
      </dgm:t>
    </dgm:pt>
    <dgm:pt modelId="{69FB1018-FB9D-4295-B650-68E98B3BEB9C}" type="pres">
      <dgm:prSet presAssocID="{EFE6C923-3989-42B2-8F59-5732D5E3D25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773D85-0777-4DF1-9668-65DD32371CC9}" type="pres">
      <dgm:prSet presAssocID="{EFE6C923-3989-42B2-8F59-5732D5E3D256}" presName="spNode" presStyleCnt="0"/>
      <dgm:spPr/>
    </dgm:pt>
    <dgm:pt modelId="{8DCD605E-A5D9-413B-AA1F-013A611B411D}" type="pres">
      <dgm:prSet presAssocID="{02103527-3988-4320-B2F4-A6FE9B1188C0}" presName="sibTrans" presStyleLbl="sibTrans1D1" presStyleIdx="4" presStyleCnt="5"/>
      <dgm:spPr/>
      <dgm:t>
        <a:bodyPr/>
        <a:lstStyle/>
        <a:p>
          <a:endParaRPr lang="en-GB"/>
        </a:p>
      </dgm:t>
    </dgm:pt>
  </dgm:ptLst>
  <dgm:cxnLst>
    <dgm:cxn modelId="{00E9823B-744F-694B-8C74-6E65B2AB7A1F}" type="presOf" srcId="{61A43A5A-E1BD-40B4-9923-BC78B46D24B5}" destId="{4C8CDA25-ED15-4CF3-9225-B706F11F9CEB}" srcOrd="0" destOrd="0" presId="urn:microsoft.com/office/officeart/2005/8/layout/cycle5"/>
    <dgm:cxn modelId="{9F27B849-A4EF-0C4C-B8D8-0E1FC37A1BA8}" type="presOf" srcId="{2CECCEF5-A2A4-41BB-811D-01FE4A129747}" destId="{89CCD5A0-DD07-4A09-82B7-41B3F3E6EDBE}" srcOrd="0" destOrd="0" presId="urn:microsoft.com/office/officeart/2005/8/layout/cycle5"/>
    <dgm:cxn modelId="{37F8E3FE-188A-5C4F-9A5B-7D7E97E2BAD5}" type="presOf" srcId="{EF778B44-DEDD-4BAD-BE72-F8E1ED1EA56E}" destId="{5B78A3DB-5153-4A8B-8CD6-93063723431A}" srcOrd="0" destOrd="0" presId="urn:microsoft.com/office/officeart/2005/8/layout/cycle5"/>
    <dgm:cxn modelId="{854F9BD6-5616-7747-BF77-DF2164E433DB}" type="presOf" srcId="{B50CCB1A-29CC-4E2F-9CC9-61F36972080B}" destId="{CD58778B-4CD3-4CC2-889F-943C0615F4AD}" srcOrd="0" destOrd="0" presId="urn:microsoft.com/office/officeart/2005/8/layout/cycle5"/>
    <dgm:cxn modelId="{E3FBAEE6-4459-B441-B64A-6DCEF5D2BE5C}" type="presOf" srcId="{02103527-3988-4320-B2F4-A6FE9B1188C0}" destId="{8DCD605E-A5D9-413B-AA1F-013A611B411D}" srcOrd="0" destOrd="0" presId="urn:microsoft.com/office/officeart/2005/8/layout/cycle5"/>
    <dgm:cxn modelId="{183F8BC0-3522-8D4D-A7C2-C6A681BF0C4C}" type="presOf" srcId="{AE38E3BB-53B6-4CDC-9E1B-681F79C7012C}" destId="{3925B3BF-7621-4C7E-92AD-259219017D08}" srcOrd="0" destOrd="0" presId="urn:microsoft.com/office/officeart/2005/8/layout/cycle5"/>
    <dgm:cxn modelId="{6004CDBE-3CFC-4FA0-A63C-356F8C3CCE8C}" srcId="{AE38E3BB-53B6-4CDC-9E1B-681F79C7012C}" destId="{3091D286-0F03-4360-9E06-274769D9B7EC}" srcOrd="2" destOrd="0" parTransId="{A543404A-6572-4E61-BBC2-6AC61B34EE03}" sibTransId="{EF778B44-DEDD-4BAD-BE72-F8E1ED1EA56E}"/>
    <dgm:cxn modelId="{DDDA3475-203D-3342-91E6-464F9ECBEB10}" type="presOf" srcId="{F987B157-8497-42B5-8E13-D06683309A1C}" destId="{7A59EC1B-A6E3-43F2-A27C-0AB14AF4B01A}" srcOrd="0" destOrd="0" presId="urn:microsoft.com/office/officeart/2005/8/layout/cycle5"/>
    <dgm:cxn modelId="{A0AB5F4E-BB43-0149-A784-1D7FB259C7F6}" type="presOf" srcId="{257677B0-12D9-4B1A-A0D8-51BA55D1A802}" destId="{26FBEABE-BD78-4C72-8F41-7E855CEDE055}" srcOrd="0" destOrd="0" presId="urn:microsoft.com/office/officeart/2005/8/layout/cycle5"/>
    <dgm:cxn modelId="{C189531B-C2D5-44D6-8FC0-D35657336CDE}" srcId="{AE38E3BB-53B6-4CDC-9E1B-681F79C7012C}" destId="{B50CCB1A-29CC-4E2F-9CC9-61F36972080B}" srcOrd="1" destOrd="0" parTransId="{C22E21CD-B684-4E39-8754-6A548E612232}" sibTransId="{A14C8A69-FC23-4BEE-9CDA-AF7E34E5CC66}"/>
    <dgm:cxn modelId="{A74A358F-0CE2-6A49-8DBC-F00127617DE5}" type="presOf" srcId="{EFE6C923-3989-42B2-8F59-5732D5E3D256}" destId="{69FB1018-FB9D-4295-B650-68E98B3BEB9C}" srcOrd="0" destOrd="0" presId="urn:microsoft.com/office/officeart/2005/8/layout/cycle5"/>
    <dgm:cxn modelId="{3B950023-065A-2044-AB67-2513023FC189}" type="presOf" srcId="{3091D286-0F03-4360-9E06-274769D9B7EC}" destId="{954A6CFC-4029-450C-9C1C-ECB57959D365}" srcOrd="0" destOrd="0" presId="urn:microsoft.com/office/officeart/2005/8/layout/cycle5"/>
    <dgm:cxn modelId="{CC852F19-145D-3B49-B4FF-DF4DBC6BB748}" type="presOf" srcId="{A14C8A69-FC23-4BEE-9CDA-AF7E34E5CC66}" destId="{0AD24EFB-50EB-423C-82D9-B656CAE06029}" srcOrd="0" destOrd="0" presId="urn:microsoft.com/office/officeart/2005/8/layout/cycle5"/>
    <dgm:cxn modelId="{178CCD70-B94F-4EA0-859F-102D47E1259C}" srcId="{AE38E3BB-53B6-4CDC-9E1B-681F79C7012C}" destId="{EFE6C923-3989-42B2-8F59-5732D5E3D256}" srcOrd="4" destOrd="0" parTransId="{18C9C534-F08A-4264-9354-6D0EF27BD58C}" sibTransId="{02103527-3988-4320-B2F4-A6FE9B1188C0}"/>
    <dgm:cxn modelId="{C7A68AFB-ACAC-4A8E-B03E-3D8F751F05FC}" srcId="{AE38E3BB-53B6-4CDC-9E1B-681F79C7012C}" destId="{2CECCEF5-A2A4-41BB-811D-01FE4A129747}" srcOrd="0" destOrd="0" parTransId="{BEA21D1A-C9D7-4631-A808-CF465F424B2E}" sibTransId="{F987B157-8497-42B5-8E13-D06683309A1C}"/>
    <dgm:cxn modelId="{3769298F-3BA0-44BA-9579-4B2CD644105E}" srcId="{AE38E3BB-53B6-4CDC-9E1B-681F79C7012C}" destId="{257677B0-12D9-4B1A-A0D8-51BA55D1A802}" srcOrd="3" destOrd="0" parTransId="{F47A99A9-BED2-4CBA-B7B8-F2BB41913BDB}" sibTransId="{61A43A5A-E1BD-40B4-9923-BC78B46D24B5}"/>
    <dgm:cxn modelId="{281A7A6D-3310-5B4E-970C-E72319E7791A}" type="presParOf" srcId="{3925B3BF-7621-4C7E-92AD-259219017D08}" destId="{89CCD5A0-DD07-4A09-82B7-41B3F3E6EDBE}" srcOrd="0" destOrd="0" presId="urn:microsoft.com/office/officeart/2005/8/layout/cycle5"/>
    <dgm:cxn modelId="{8982AD2D-D918-4942-862B-27855D6FF578}" type="presParOf" srcId="{3925B3BF-7621-4C7E-92AD-259219017D08}" destId="{96AA33FC-A08A-46C5-BC04-4F70EBF41E7E}" srcOrd="1" destOrd="0" presId="urn:microsoft.com/office/officeart/2005/8/layout/cycle5"/>
    <dgm:cxn modelId="{C0C1974F-3136-3344-BE7E-0C7F639E5400}" type="presParOf" srcId="{3925B3BF-7621-4C7E-92AD-259219017D08}" destId="{7A59EC1B-A6E3-43F2-A27C-0AB14AF4B01A}" srcOrd="2" destOrd="0" presId="urn:microsoft.com/office/officeart/2005/8/layout/cycle5"/>
    <dgm:cxn modelId="{109414CE-DDEE-FB4E-923F-D45B3725434C}" type="presParOf" srcId="{3925B3BF-7621-4C7E-92AD-259219017D08}" destId="{CD58778B-4CD3-4CC2-889F-943C0615F4AD}" srcOrd="3" destOrd="0" presId="urn:microsoft.com/office/officeart/2005/8/layout/cycle5"/>
    <dgm:cxn modelId="{80827E93-FB01-F94F-9551-10BFCD5F2F43}" type="presParOf" srcId="{3925B3BF-7621-4C7E-92AD-259219017D08}" destId="{EBF36E42-6DDD-49D5-81C6-4FECC8DAFD5C}" srcOrd="4" destOrd="0" presId="urn:microsoft.com/office/officeart/2005/8/layout/cycle5"/>
    <dgm:cxn modelId="{6055A30C-7DC2-5B4A-8351-495339818250}" type="presParOf" srcId="{3925B3BF-7621-4C7E-92AD-259219017D08}" destId="{0AD24EFB-50EB-423C-82D9-B656CAE06029}" srcOrd="5" destOrd="0" presId="urn:microsoft.com/office/officeart/2005/8/layout/cycle5"/>
    <dgm:cxn modelId="{8DCD4617-B5A7-FA4B-BD74-DA2FAE2495CD}" type="presParOf" srcId="{3925B3BF-7621-4C7E-92AD-259219017D08}" destId="{954A6CFC-4029-450C-9C1C-ECB57959D365}" srcOrd="6" destOrd="0" presId="urn:microsoft.com/office/officeart/2005/8/layout/cycle5"/>
    <dgm:cxn modelId="{DE5FEA1B-6206-4B41-9654-6ED91EA54DDB}" type="presParOf" srcId="{3925B3BF-7621-4C7E-92AD-259219017D08}" destId="{06CD2F71-4613-4280-99B8-2F0C209DEC39}" srcOrd="7" destOrd="0" presId="urn:microsoft.com/office/officeart/2005/8/layout/cycle5"/>
    <dgm:cxn modelId="{A3735D1B-DC57-6142-8719-928CC65B76D8}" type="presParOf" srcId="{3925B3BF-7621-4C7E-92AD-259219017D08}" destId="{5B78A3DB-5153-4A8B-8CD6-93063723431A}" srcOrd="8" destOrd="0" presId="urn:microsoft.com/office/officeart/2005/8/layout/cycle5"/>
    <dgm:cxn modelId="{E8D9309B-A0D5-0348-A480-EED1AA1A416C}" type="presParOf" srcId="{3925B3BF-7621-4C7E-92AD-259219017D08}" destId="{26FBEABE-BD78-4C72-8F41-7E855CEDE055}" srcOrd="9" destOrd="0" presId="urn:microsoft.com/office/officeart/2005/8/layout/cycle5"/>
    <dgm:cxn modelId="{E20A69C1-A664-0940-85C4-604D8A85B4DC}" type="presParOf" srcId="{3925B3BF-7621-4C7E-92AD-259219017D08}" destId="{B1707E8F-8E03-4042-B7C9-1C74DB27B479}" srcOrd="10" destOrd="0" presId="urn:microsoft.com/office/officeart/2005/8/layout/cycle5"/>
    <dgm:cxn modelId="{4266A3CF-D3C6-1642-B05C-C70CE21D4116}" type="presParOf" srcId="{3925B3BF-7621-4C7E-92AD-259219017D08}" destId="{4C8CDA25-ED15-4CF3-9225-B706F11F9CEB}" srcOrd="11" destOrd="0" presId="urn:microsoft.com/office/officeart/2005/8/layout/cycle5"/>
    <dgm:cxn modelId="{39FEFE98-FCA9-2B44-AE06-35856BF69591}" type="presParOf" srcId="{3925B3BF-7621-4C7E-92AD-259219017D08}" destId="{69FB1018-FB9D-4295-B650-68E98B3BEB9C}" srcOrd="12" destOrd="0" presId="urn:microsoft.com/office/officeart/2005/8/layout/cycle5"/>
    <dgm:cxn modelId="{1676695F-FC6F-8C49-862D-9BB3FE1AE65D}" type="presParOf" srcId="{3925B3BF-7621-4C7E-92AD-259219017D08}" destId="{BE773D85-0777-4DF1-9668-65DD32371CC9}" srcOrd="13" destOrd="0" presId="urn:microsoft.com/office/officeart/2005/8/layout/cycle5"/>
    <dgm:cxn modelId="{C1552361-C85C-6A4E-91F5-4ABB986B17C3}" type="presParOf" srcId="{3925B3BF-7621-4C7E-92AD-259219017D08}" destId="{8DCD605E-A5D9-413B-AA1F-013A611B411D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CD5A0-DD07-4A09-82B7-41B3F3E6EDBE}">
      <dsp:nvSpPr>
        <dsp:cNvPr id="0" name=""/>
        <dsp:cNvSpPr/>
      </dsp:nvSpPr>
      <dsp:spPr>
        <a:xfrm>
          <a:off x="2297384" y="1943"/>
          <a:ext cx="1357215" cy="882189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Malgun Gothic"/>
              <a:cs typeface="Malgun Gothic"/>
            </a:rPr>
            <a:t>User lands on site</a:t>
          </a:r>
          <a:endParaRPr lang="en-GB" sz="1400" kern="1200" dirty="0">
            <a:latin typeface="Malgun Gothic"/>
            <a:cs typeface="Malgun Gothic"/>
          </a:endParaRPr>
        </a:p>
      </dsp:txBody>
      <dsp:txXfrm>
        <a:off x="2340449" y="45008"/>
        <a:ext cx="1271085" cy="796059"/>
      </dsp:txXfrm>
    </dsp:sp>
    <dsp:sp modelId="{7A59EC1B-A6E3-43F2-A27C-0AB14AF4B01A}">
      <dsp:nvSpPr>
        <dsp:cNvPr id="0" name=""/>
        <dsp:cNvSpPr/>
      </dsp:nvSpPr>
      <dsp:spPr>
        <a:xfrm>
          <a:off x="1211911" y="443038"/>
          <a:ext cx="3528160" cy="3528160"/>
        </a:xfrm>
        <a:custGeom>
          <a:avLst/>
          <a:gdLst/>
          <a:ahLst/>
          <a:cxnLst/>
          <a:rect l="0" t="0" r="0" b="0"/>
          <a:pathLst>
            <a:path>
              <a:moveTo>
                <a:pt x="2624889" y="224279"/>
              </a:moveTo>
              <a:arcTo wR="1764080" hR="1764080" stAng="17952415" swAng="1213158"/>
            </a:path>
          </a:pathLst>
        </a:custGeom>
        <a:noFill/>
        <a:ln w="28575" cap="flat" cmpd="sng" algn="ctr">
          <a:solidFill>
            <a:schemeClr val="tx1">
              <a:lumMod val="65000"/>
              <a:lumOff val="3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8778B-4CD3-4CC2-889F-943C0615F4AD}">
      <dsp:nvSpPr>
        <dsp:cNvPr id="0" name=""/>
        <dsp:cNvSpPr/>
      </dsp:nvSpPr>
      <dsp:spPr>
        <a:xfrm>
          <a:off x="3975124" y="1220892"/>
          <a:ext cx="1357215" cy="882189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Malgun Gothic"/>
              <a:cs typeface="Malgun Gothic"/>
            </a:rPr>
            <a:t>User added to remarketing audience</a:t>
          </a:r>
          <a:endParaRPr lang="en-GB" sz="1400" kern="1200" dirty="0">
            <a:latin typeface="Malgun Gothic"/>
            <a:cs typeface="Malgun Gothic"/>
          </a:endParaRPr>
        </a:p>
      </dsp:txBody>
      <dsp:txXfrm>
        <a:off x="4018189" y="1263957"/>
        <a:ext cx="1271085" cy="796059"/>
      </dsp:txXfrm>
    </dsp:sp>
    <dsp:sp modelId="{0AD24EFB-50EB-423C-82D9-B656CAE06029}">
      <dsp:nvSpPr>
        <dsp:cNvPr id="0" name=""/>
        <dsp:cNvSpPr/>
      </dsp:nvSpPr>
      <dsp:spPr>
        <a:xfrm>
          <a:off x="1211911" y="443038"/>
          <a:ext cx="3528160" cy="3528160"/>
        </a:xfrm>
        <a:custGeom>
          <a:avLst/>
          <a:gdLst/>
          <a:ahLst/>
          <a:cxnLst/>
          <a:rect l="0" t="0" r="0" b="0"/>
          <a:pathLst>
            <a:path>
              <a:moveTo>
                <a:pt x="3523947" y="1885922"/>
              </a:moveTo>
              <a:arcTo wR="1764080" hR="1764080" stAng="21837629" swAng="1360979"/>
            </a:path>
          </a:pathLst>
        </a:custGeom>
        <a:noFill/>
        <a:ln w="28575" cap="flat" cmpd="sng" algn="ctr">
          <a:solidFill>
            <a:schemeClr val="tx1">
              <a:lumMod val="65000"/>
              <a:lumOff val="3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A6CFC-4029-450C-9C1C-ECB57959D365}">
      <dsp:nvSpPr>
        <dsp:cNvPr id="0" name=""/>
        <dsp:cNvSpPr/>
      </dsp:nvSpPr>
      <dsp:spPr>
        <a:xfrm>
          <a:off x="3334284" y="3193194"/>
          <a:ext cx="1357215" cy="882189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Malgun Gothic"/>
              <a:cs typeface="Malgun Gothic"/>
            </a:rPr>
            <a:t>User browses other sites</a:t>
          </a:r>
          <a:endParaRPr lang="en-GB" sz="1400" kern="1200" dirty="0">
            <a:latin typeface="Malgun Gothic"/>
            <a:cs typeface="Malgun Gothic"/>
          </a:endParaRPr>
        </a:p>
      </dsp:txBody>
      <dsp:txXfrm>
        <a:off x="3377349" y="3236259"/>
        <a:ext cx="1271085" cy="796059"/>
      </dsp:txXfrm>
    </dsp:sp>
    <dsp:sp modelId="{5B78A3DB-5153-4A8B-8CD6-93063723431A}">
      <dsp:nvSpPr>
        <dsp:cNvPr id="0" name=""/>
        <dsp:cNvSpPr/>
      </dsp:nvSpPr>
      <dsp:spPr>
        <a:xfrm>
          <a:off x="1211911" y="443038"/>
          <a:ext cx="3528160" cy="3528160"/>
        </a:xfrm>
        <a:custGeom>
          <a:avLst/>
          <a:gdLst/>
          <a:ahLst/>
          <a:cxnLst/>
          <a:rect l="0" t="0" r="0" b="0"/>
          <a:pathLst>
            <a:path>
              <a:moveTo>
                <a:pt x="1981015" y="3514771"/>
              </a:moveTo>
              <a:arcTo wR="1764080" hR="1764080" stAng="4976175" swAng="847650"/>
            </a:path>
          </a:pathLst>
        </a:custGeom>
        <a:noFill/>
        <a:ln w="28575" cap="flat" cmpd="sng" algn="ctr">
          <a:solidFill>
            <a:schemeClr val="tx1">
              <a:lumMod val="65000"/>
              <a:lumOff val="3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BEABE-BD78-4C72-8F41-7E855CEDE055}">
      <dsp:nvSpPr>
        <dsp:cNvPr id="0" name=""/>
        <dsp:cNvSpPr/>
      </dsp:nvSpPr>
      <dsp:spPr>
        <a:xfrm>
          <a:off x="1260484" y="3193194"/>
          <a:ext cx="1357215" cy="882189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Malgun Gothic"/>
              <a:cs typeface="Malgun Gothic"/>
            </a:rPr>
            <a:t>Remarketing ad shown to user</a:t>
          </a:r>
          <a:endParaRPr lang="en-GB" sz="1400" kern="1200" dirty="0">
            <a:latin typeface="Malgun Gothic"/>
            <a:cs typeface="Malgun Gothic"/>
          </a:endParaRPr>
        </a:p>
      </dsp:txBody>
      <dsp:txXfrm>
        <a:off x="1303549" y="3236259"/>
        <a:ext cx="1271085" cy="796059"/>
      </dsp:txXfrm>
    </dsp:sp>
    <dsp:sp modelId="{4C8CDA25-ED15-4CF3-9225-B706F11F9CEB}">
      <dsp:nvSpPr>
        <dsp:cNvPr id="0" name=""/>
        <dsp:cNvSpPr/>
      </dsp:nvSpPr>
      <dsp:spPr>
        <a:xfrm>
          <a:off x="1211911" y="443038"/>
          <a:ext cx="3528160" cy="3528160"/>
        </a:xfrm>
        <a:custGeom>
          <a:avLst/>
          <a:gdLst/>
          <a:ahLst/>
          <a:cxnLst/>
          <a:rect l="0" t="0" r="0" b="0"/>
          <a:pathLst>
            <a:path>
              <a:moveTo>
                <a:pt x="187320" y="2555159"/>
              </a:moveTo>
              <a:arcTo wR="1764080" hR="1764080" stAng="9201392" swAng="1360979"/>
            </a:path>
          </a:pathLst>
        </a:custGeom>
        <a:noFill/>
        <a:ln w="28575" cap="flat" cmpd="sng" algn="ctr">
          <a:solidFill>
            <a:schemeClr val="tx1">
              <a:lumMod val="65000"/>
              <a:lumOff val="3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B1018-FB9D-4295-B650-68E98B3BEB9C}">
      <dsp:nvSpPr>
        <dsp:cNvPr id="0" name=""/>
        <dsp:cNvSpPr/>
      </dsp:nvSpPr>
      <dsp:spPr>
        <a:xfrm>
          <a:off x="619644" y="1220892"/>
          <a:ext cx="1357215" cy="882189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Malgun Gothic"/>
              <a:cs typeface="Malgun Gothic"/>
            </a:rPr>
            <a:t>User clicks on remarketing ad</a:t>
          </a:r>
          <a:endParaRPr lang="en-GB" sz="1400" kern="1200" dirty="0">
            <a:latin typeface="Malgun Gothic"/>
            <a:cs typeface="Malgun Gothic"/>
          </a:endParaRPr>
        </a:p>
      </dsp:txBody>
      <dsp:txXfrm>
        <a:off x="662709" y="1263957"/>
        <a:ext cx="1271085" cy="796059"/>
      </dsp:txXfrm>
    </dsp:sp>
    <dsp:sp modelId="{8DCD605E-A5D9-413B-AA1F-013A611B411D}">
      <dsp:nvSpPr>
        <dsp:cNvPr id="0" name=""/>
        <dsp:cNvSpPr/>
      </dsp:nvSpPr>
      <dsp:spPr>
        <a:xfrm>
          <a:off x="1211911" y="443038"/>
          <a:ext cx="3528160" cy="3528160"/>
        </a:xfrm>
        <a:custGeom>
          <a:avLst/>
          <a:gdLst/>
          <a:ahLst/>
          <a:cxnLst/>
          <a:rect l="0" t="0" r="0" b="0"/>
          <a:pathLst>
            <a:path>
              <a:moveTo>
                <a:pt x="424139" y="616675"/>
              </a:moveTo>
              <a:arcTo wR="1764080" hR="1764080" stAng="13234427" swAng="1213158"/>
            </a:path>
          </a:pathLst>
        </a:custGeom>
        <a:noFill/>
        <a:ln w="28575" cap="flat" cmpd="sng" algn="ctr">
          <a:solidFill>
            <a:schemeClr val="tx1">
              <a:lumMod val="65000"/>
              <a:lumOff val="3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F7175-3BE5-49ED-8B3C-CE6BEBA1D00C}" type="datetimeFigureOut">
              <a:rPr lang="en-GB" smtClean="0"/>
              <a:pPr/>
              <a:t>05/11/2014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7CCBD-41A4-4549-8A11-DB9721FC292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99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7CCBD-41A4-4549-8A11-DB9721FC292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27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4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1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9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6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8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6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15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8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0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4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A56455-CA4C-7A43-80E8-26103CA0B243}" type="datetimeFigureOut">
              <a:rPr lang="en-US" smtClean="0"/>
              <a:t>05/11/2014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2A4AD6-FCB6-8843-98B5-A1E00CC24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5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6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5" b="36072"/>
          <a:stretch>
            <a:fillRect/>
          </a:stretch>
        </p:blipFill>
        <p:spPr bwMode="auto">
          <a:xfrm>
            <a:off x="44304" y="6395716"/>
            <a:ext cx="1938921" cy="41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 descr="conscious_logo_landscape_250w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71" y="6322410"/>
            <a:ext cx="1929447" cy="501656"/>
          </a:xfrm>
          <a:prstGeom prst="rect">
            <a:avLst/>
          </a:prstGeom>
        </p:spPr>
      </p:pic>
      <p:pic>
        <p:nvPicPr>
          <p:cNvPr id="9" name="Picture 8" descr="saearchstarlogo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52" y="6285778"/>
            <a:ext cx="2456129" cy="56352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586128"/>
            <a:ext cx="9144000" cy="0"/>
          </a:xfrm>
          <a:prstGeom prst="line">
            <a:avLst/>
          </a:prstGeom>
          <a:ln w="190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6292260"/>
            <a:ext cx="9144000" cy="0"/>
          </a:xfrm>
          <a:prstGeom prst="line">
            <a:avLst/>
          </a:prstGeom>
          <a:ln w="190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54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http://www.zimbio.com/pictures/tCo6dK8xnsw/Chicago+Law+Firm+Presents+New+Divorce+Ad+Campaign/0SUu3kx7-FE/Corri+Fetman" TargetMode="Externa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N5WurXNec7E" TargetMode="External"/><Relationship Id="rId3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Lead Generation &amp; Marketing Efficiency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7" y="1268760"/>
            <a:ext cx="842595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26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Q. Top Search Phrase of 2013?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10521" r="19233"/>
          <a:stretch/>
        </p:blipFill>
        <p:spPr bwMode="auto">
          <a:xfrm>
            <a:off x="1259632" y="1124744"/>
            <a:ext cx="6768752" cy="4995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50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64.6% of Commercial Search goes PPC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t="8065" r="20645" b="11290"/>
          <a:stretch>
            <a:fillRect/>
          </a:stretch>
        </p:blipFill>
        <p:spPr bwMode="auto">
          <a:xfrm>
            <a:off x="1547664" y="1124744"/>
            <a:ext cx="6175407" cy="4824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2149077" y="2149720"/>
            <a:ext cx="3096344" cy="185534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5796136" y="2204865"/>
            <a:ext cx="1800200" cy="360039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26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08720"/>
            <a:ext cx="8433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 smtClean="0">
              <a:solidFill>
                <a:schemeClr val="accent5">
                  <a:lumMod val="75000"/>
                </a:schemeClr>
              </a:solidFill>
              <a:latin typeface="Malgun Gothic"/>
              <a:ea typeface="Malgun Gothic" pitchFamily="34" charset="-127"/>
              <a:cs typeface="Malgun Gothic"/>
            </a:endParaRPr>
          </a:p>
          <a:p>
            <a:pPr algn="ctr"/>
            <a:endParaRPr lang="en-GB" sz="2400" dirty="0">
              <a:solidFill>
                <a:schemeClr val="accent5">
                  <a:lumMod val="75000"/>
                </a:schemeClr>
              </a:solidFill>
              <a:latin typeface="Malgun Gothic"/>
              <a:ea typeface="Malgun Gothic" pitchFamily="34" charset="-127"/>
              <a:cs typeface="Malgun Gothic"/>
            </a:endParaRPr>
          </a:p>
          <a:p>
            <a:pPr algn="ctr"/>
            <a:r>
              <a:rPr lang="en-GB" sz="3600" b="1" dirty="0" smtClean="0">
                <a:solidFill>
                  <a:schemeClr val="accent5">
                    <a:lumMod val="75000"/>
                  </a:schemeClr>
                </a:solidFill>
                <a:latin typeface="Malgun Gothic"/>
                <a:ea typeface="Malgun Gothic" pitchFamily="34" charset="-127"/>
                <a:cs typeface="Malgun Gothic"/>
              </a:rPr>
              <a:t>13 Top Tips for</a:t>
            </a:r>
          </a:p>
          <a:p>
            <a:pPr algn="ctr"/>
            <a:r>
              <a:rPr lang="en-GB" sz="3600" b="1" dirty="0" smtClean="0">
                <a:solidFill>
                  <a:schemeClr val="accent5">
                    <a:lumMod val="75000"/>
                  </a:schemeClr>
                </a:solidFill>
                <a:latin typeface="Malgun Gothic"/>
                <a:ea typeface="Malgun Gothic" pitchFamily="34" charset="-127"/>
                <a:cs typeface="Malgun Gothic"/>
              </a:rPr>
              <a:t>Legal ROI</a:t>
            </a:r>
            <a:endParaRPr lang="en-GB" sz="2800" b="1" dirty="0">
              <a:solidFill>
                <a:schemeClr val="accent5">
                  <a:lumMod val="75000"/>
                </a:schemeClr>
              </a:solidFill>
              <a:latin typeface="Malgun Gothic"/>
              <a:ea typeface="Malgun Gothic" pitchFamily="34" charset="-127"/>
              <a:cs typeface="Malgun Gothic"/>
            </a:endParaRPr>
          </a:p>
        </p:txBody>
      </p:sp>
      <p:pic>
        <p:nvPicPr>
          <p:cNvPr id="2050" name="Picture 2" descr="C:\Users\DanFallon\Desktop\legal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476672"/>
            <a:ext cx="4536504" cy="499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anFallon\Desktop\legal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6752"/>
            <a:ext cx="3168352" cy="471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1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1. Get a great website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2278" r="17469" b="2289"/>
          <a:stretch/>
        </p:blipFill>
        <p:spPr bwMode="auto">
          <a:xfrm>
            <a:off x="1295636" y="1103560"/>
            <a:ext cx="6552728" cy="5076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42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2. Be Fussy - Play to Your Firm’s Strengths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99992" y="1412776"/>
            <a:ext cx="0" cy="432048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990144" y="3613666"/>
            <a:ext cx="7038240" cy="3135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5936" y="1124744"/>
            <a:ext cx="108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Regional</a:t>
            </a:r>
            <a:endParaRPr lang="en-GB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4290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Generic</a:t>
            </a:r>
            <a:endParaRPr lang="en-GB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6376" y="3429000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Specialist</a:t>
            </a:r>
            <a:endParaRPr lang="en-GB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7944" y="5733256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National</a:t>
            </a:r>
            <a:endParaRPr lang="en-GB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4" y="1772816"/>
            <a:ext cx="206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“Clifton Solicitors”</a:t>
            </a:r>
            <a:endParaRPr lang="en-GB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0072" y="1772816"/>
            <a:ext cx="3603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“Divorce Solicitors in Greenwich”</a:t>
            </a:r>
            <a:endParaRPr lang="en-GB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6096" y="4797152"/>
            <a:ext cx="3487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“Intellectual Property Solicitors”</a:t>
            </a:r>
            <a:endParaRPr lang="en-GB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7584" y="4653136"/>
            <a:ext cx="168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“UK Solicitors”</a:t>
            </a:r>
            <a:endParaRPr lang="en-GB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092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2. Be Fussy – Target Action Orientated Search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90549" y="1772816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u="sng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Lead Generation Phrases</a:t>
            </a:r>
            <a:endParaRPr lang="en-GB" sz="2000" u="sng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8104" y="1772816"/>
            <a:ext cx="2546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u="sng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Top 10 Cost Phrases</a:t>
            </a:r>
            <a:endParaRPr lang="en-GB" sz="2000" u="sng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512744"/>
              </p:ext>
            </p:extLst>
          </p:nvPr>
        </p:nvGraphicFramePr>
        <p:xfrm>
          <a:off x="179512" y="2171533"/>
          <a:ext cx="4176464" cy="2952330"/>
        </p:xfrm>
        <a:graphic>
          <a:graphicData uri="http://schemas.openxmlformats.org/drawingml/2006/table">
            <a:tbl>
              <a:tblPr/>
              <a:tblGrid>
                <a:gridCol w="4176464"/>
              </a:tblGrid>
              <a:tr h="2952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claim against the </a:t>
                      </a:r>
                      <a:r>
                        <a:rPr lang="en-GB" sz="1600" b="0" i="0" u="none" strike="noStrike" dirty="0" err="1" smtClean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nhs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cauda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equina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solicitors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bristol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solicitors dealing in misdiagnosis bradford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medical negligence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solictors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solicitors for medical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neglagence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fareham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medical negligence against the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nhs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medical negligence solicitors in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burnley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cheap solicitor for 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medical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neglichance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medical negligence claims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3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solicitor</a:t>
                      </a:r>
                      <a:r>
                        <a:rPr lang="en-GB" sz="1600" b="0" i="0" u="none" strike="noStrike" baseline="0" dirty="0" smtClean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to sue hospital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471444"/>
              </p:ext>
            </p:extLst>
          </p:nvPr>
        </p:nvGraphicFramePr>
        <p:xfrm>
          <a:off x="5248010" y="2243508"/>
          <a:ext cx="2952328" cy="2880320"/>
        </p:xfrm>
        <a:graphic>
          <a:graphicData uri="http://schemas.openxmlformats.org/drawingml/2006/table">
            <a:tbl>
              <a:tblPr/>
              <a:tblGrid>
                <a:gridCol w="2952328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cauda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equina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syndrome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third degree tear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misdiagnosis of cancer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necrotising fasciitis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3rd degree tear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cancer misdiagnosis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4th degree tear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birth injury signs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mrsa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infection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claiming from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nhs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23528" y="1282577"/>
            <a:ext cx="8209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u="sng" dirty="0" smtClean="0">
                <a:solidFill>
                  <a:srgbClr val="55A2B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Solicitor X spent £29,277 on 51 leads - March 2013 to April 2014</a:t>
            </a:r>
            <a:endParaRPr lang="en-GB" sz="2000" b="1" u="sng" dirty="0">
              <a:solidFill>
                <a:srgbClr val="55A2B6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092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612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3. Get Granular: Campaigns, Ad groups &amp; Keywords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51520" y="1124744"/>
            <a:ext cx="540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u="sng" dirty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Client X has campaigns to cover: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Generic search phrases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Regional targeting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Specialist service areas </a:t>
            </a:r>
            <a:endParaRPr lang="en-GB" sz="2000" dirty="0" smtClean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/>
            <a:r>
              <a:rPr lang="en-GB" sz="2000" u="sng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Campaigns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Each campaign contains 30+ </a:t>
            </a:r>
            <a:r>
              <a:rPr lang="en-GB" sz="2000" dirty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GB" sz="20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 groups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All relevant search areas covered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000" dirty="0" smtClean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indent="-342900"/>
            <a:r>
              <a:rPr lang="en-GB" sz="2000" u="sng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Ad groups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Tight keyword clusters in </a:t>
            </a:r>
            <a:r>
              <a:rPr lang="en-GB" sz="2000" dirty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</a:t>
            </a:r>
            <a:r>
              <a:rPr lang="en-GB" sz="20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 groups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Exact match wherever possible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Use Broad Match Modified if necessary but with monitor for negative keywords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Test 2+ relevant ads per ad group</a:t>
            </a:r>
          </a:p>
          <a:p>
            <a:pPr marL="342900" indent="-342900"/>
            <a:endParaRPr lang="en-GB" sz="2000" dirty="0" smtClean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GB" sz="2000" dirty="0" smtClean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lang="en-GB" sz="2000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21150" r="65333" b="12226"/>
          <a:stretch/>
        </p:blipFill>
        <p:spPr bwMode="auto">
          <a:xfrm>
            <a:off x="6444208" y="1124744"/>
            <a:ext cx="1656184" cy="4994982"/>
          </a:xfrm>
          <a:prstGeom prst="rect">
            <a:avLst/>
          </a:prstGeom>
          <a:noFill/>
          <a:ln w="28575">
            <a:solidFill>
              <a:srgbClr val="E9E7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53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4. What are you going to advertise?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0" y="637850"/>
            <a:ext cx="911550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1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R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03" r="-5803"/>
          <a:stretch/>
        </p:blipFill>
        <p:spPr>
          <a:xfrm>
            <a:off x="755576" y="629269"/>
            <a:ext cx="7488832" cy="5616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 Brainstorm Advertising Topics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1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4. Three options + examples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687411" y="1432825"/>
            <a:ext cx="1950128" cy="1209267"/>
          </a:xfrm>
          <a:prstGeom prst="roundRect">
            <a:avLst/>
          </a:prstGeom>
          <a:solidFill>
            <a:srgbClr val="CC3300"/>
          </a:solidFill>
          <a:ln>
            <a:solidFill>
              <a:srgbClr val="CF44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Locations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8198" y="2829767"/>
            <a:ext cx="1950128" cy="1296143"/>
          </a:xfrm>
          <a:prstGeom prst="roundRect">
            <a:avLst/>
          </a:prstGeom>
          <a:solidFill>
            <a:srgbClr val="CC3300"/>
          </a:solidFill>
          <a:ln>
            <a:solidFill>
              <a:srgbClr val="CF44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Client Quotes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7411" y="4376956"/>
            <a:ext cx="1959883" cy="1296144"/>
          </a:xfrm>
          <a:prstGeom prst="roundRect">
            <a:avLst/>
          </a:prstGeom>
          <a:solidFill>
            <a:srgbClr val="CC3300"/>
          </a:solidFill>
          <a:ln>
            <a:solidFill>
              <a:srgbClr val="CF44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Sitelinks &amp; Reviews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5" t="64169" r="28346" b="27591"/>
          <a:stretch/>
        </p:blipFill>
        <p:spPr bwMode="auto">
          <a:xfrm>
            <a:off x="3575760" y="1446332"/>
            <a:ext cx="3648488" cy="1132204"/>
          </a:xfrm>
          <a:prstGeom prst="rect">
            <a:avLst/>
          </a:prstGeom>
          <a:noFill/>
          <a:ln w="28575">
            <a:solidFill>
              <a:srgbClr val="E9E7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5" t="26508" r="27941" b="64750"/>
          <a:stretch/>
        </p:blipFill>
        <p:spPr bwMode="auto">
          <a:xfrm>
            <a:off x="3575760" y="2810328"/>
            <a:ext cx="3648488" cy="1180647"/>
          </a:xfrm>
          <a:prstGeom prst="rect">
            <a:avLst/>
          </a:prstGeom>
          <a:noFill/>
          <a:ln w="28575">
            <a:solidFill>
              <a:srgbClr val="E9E7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19233" r="51965" b="63758"/>
          <a:stretch/>
        </p:blipFill>
        <p:spPr bwMode="auto">
          <a:xfrm>
            <a:off x="3575760" y="4207181"/>
            <a:ext cx="5265674" cy="1635694"/>
          </a:xfrm>
          <a:prstGeom prst="rect">
            <a:avLst/>
          </a:prstGeom>
          <a:noFill/>
          <a:ln w="28575">
            <a:solidFill>
              <a:srgbClr val="E9E7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49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673200"/>
            <a:ext cx="7488832" cy="55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8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91680" y="2492896"/>
            <a:ext cx="5095875" cy="2362200"/>
            <a:chOff x="1475656" y="2144888"/>
            <a:chExt cx="5095875" cy="2362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2144888"/>
              <a:ext cx="5095875" cy="23622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1547664" y="2924944"/>
              <a:ext cx="3888432" cy="198000"/>
            </a:xfrm>
            <a:prstGeom prst="roundRect">
              <a:avLst/>
            </a:prstGeom>
            <a:noFill/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691680" y="3182335"/>
              <a:ext cx="4824536" cy="1254778"/>
            </a:xfrm>
            <a:prstGeom prst="roundRect">
              <a:avLst/>
            </a:prstGeom>
            <a:noFill/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547664" y="2601786"/>
              <a:ext cx="2520280" cy="180000"/>
            </a:xfrm>
            <a:prstGeom prst="roundRect">
              <a:avLst/>
            </a:prstGeom>
            <a:noFill/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9512" y="1268760"/>
            <a:ext cx="49685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Seller Ratings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30 unique reviews within a 12 month period, average rating of 3.5/5 or more</a:t>
            </a:r>
            <a:endParaRPr lang="en-GB" sz="1600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5936" y="4993170"/>
            <a:ext cx="4968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Enhanced </a:t>
            </a:r>
            <a:r>
              <a:rPr lang="en-GB" dirty="0" err="1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Sitelinks</a:t>
            </a:r>
            <a:endParaRPr lang="en-GB" dirty="0" smtClean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Add two additional lines of text to each </a:t>
            </a:r>
            <a:r>
              <a:rPr lang="en-GB" sz="1600" dirty="0" err="1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sitelink</a:t>
            </a:r>
            <a:r>
              <a:rPr lang="en-GB" sz="16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, shows when ad is in #1, gives ads greater presence on search results page</a:t>
            </a:r>
            <a:endParaRPr lang="en-GB" sz="1600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99592" y="2130534"/>
            <a:ext cx="720080" cy="819260"/>
          </a:xfrm>
          <a:prstGeom prst="straightConnector1">
            <a:avLst/>
          </a:prstGeom>
          <a:ln w="254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843808" y="4068145"/>
            <a:ext cx="1096813" cy="984147"/>
          </a:xfrm>
          <a:prstGeom prst="straightConnector1">
            <a:avLst/>
          </a:prstGeom>
          <a:ln w="254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80112" y="1268760"/>
            <a:ext cx="3323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Call Out Extensions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Highlight additional aspects of your business and add another line of text to your ad</a:t>
            </a:r>
            <a:endParaRPr lang="en-GB" sz="1600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724128" y="2376756"/>
            <a:ext cx="756084" cy="930709"/>
          </a:xfrm>
          <a:prstGeom prst="straightConnector1">
            <a:avLst/>
          </a:prstGeom>
          <a:ln w="254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8229600" cy="586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6128"/>
          </a:xfrm>
        </p:spPr>
        <p:txBody>
          <a:bodyPr>
            <a:normAutofit fontScale="90000"/>
          </a:bodyPr>
          <a:lstStyle/>
          <a:p>
            <a:r>
              <a:rPr lang="en-GB" dirty="0"/>
              <a:t>4. Use Ad </a:t>
            </a:r>
            <a:r>
              <a:rPr lang="en-GB" dirty="0" smtClean="0"/>
              <a:t>Extensions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3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5. Google is going Social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2"/>
          <a:stretch/>
        </p:blipFill>
        <p:spPr bwMode="auto">
          <a:xfrm>
            <a:off x="221475" y="1192003"/>
            <a:ext cx="4700483" cy="1078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62768" r="50971" b="26911"/>
          <a:stretch/>
        </p:blipFill>
        <p:spPr bwMode="auto">
          <a:xfrm>
            <a:off x="3722624" y="2350469"/>
            <a:ext cx="5174569" cy="947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62227" r="53432" b="24290"/>
          <a:stretch/>
        </p:blipFill>
        <p:spPr bwMode="auto">
          <a:xfrm>
            <a:off x="317939" y="3375693"/>
            <a:ext cx="4245467" cy="1104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t="48917" r="53018" b="34074"/>
          <a:stretch/>
        </p:blipFill>
        <p:spPr bwMode="auto">
          <a:xfrm>
            <a:off x="4139952" y="4557825"/>
            <a:ext cx="4723139" cy="1512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22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6. Don’t forget Yahoo &amp; Bing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5" r="35579" b="41877"/>
          <a:stretch/>
        </p:blipFill>
        <p:spPr bwMode="auto">
          <a:xfrm>
            <a:off x="1248256" y="1198560"/>
            <a:ext cx="6647485" cy="2901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03" y="4270253"/>
            <a:ext cx="7927589" cy="143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28686" y="5877272"/>
            <a:ext cx="2807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Source: Legal Client X,Y &amp; Z Jan-Sep 2013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7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7. Think </a:t>
            </a:r>
            <a:r>
              <a:rPr lang="en-GB" dirty="0"/>
              <a:t>m</a:t>
            </a:r>
            <a:r>
              <a:rPr lang="en-GB" dirty="0" smtClean="0"/>
              <a:t>obile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t="31841" r="16312" b="2923"/>
          <a:stretch/>
        </p:blipFill>
        <p:spPr bwMode="auto">
          <a:xfrm>
            <a:off x="357073" y="1123336"/>
            <a:ext cx="8463399" cy="5024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3" b="19245"/>
          <a:stretch/>
        </p:blipFill>
        <p:spPr bwMode="auto">
          <a:xfrm>
            <a:off x="1546614" y="1307232"/>
            <a:ext cx="15852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04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7. Global mobile usage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673200"/>
            <a:ext cx="7432657" cy="55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2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8. Google Adwords Remarketing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92696"/>
            <a:ext cx="7033276" cy="54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9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444784428"/>
              </p:ext>
            </p:extLst>
          </p:nvPr>
        </p:nvGraphicFramePr>
        <p:xfrm>
          <a:off x="1619672" y="1772816"/>
          <a:ext cx="5951984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2843808" y="1844824"/>
            <a:ext cx="1008112" cy="28803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364088" y="1916832"/>
            <a:ext cx="1008112" cy="21602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331640" y="1250667"/>
            <a:ext cx="1357215" cy="882189"/>
            <a:chOff x="2297384" y="1943"/>
            <a:chExt cx="1357215" cy="882189"/>
          </a:xfrm>
        </p:grpSpPr>
        <p:sp>
          <p:nvSpPr>
            <p:cNvPr id="13" name="Rounded Rectangle 12"/>
            <p:cNvSpPr/>
            <p:nvPr/>
          </p:nvSpPr>
          <p:spPr>
            <a:xfrm>
              <a:off x="2297384" y="1943"/>
              <a:ext cx="1357215" cy="88218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340449" y="45008"/>
              <a:ext cx="1271085" cy="7960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100" dirty="0">
                  <a:latin typeface="Malgun Gothic"/>
                  <a:cs typeface="Malgun Gothic"/>
                </a:rPr>
                <a:t>User navigates to your site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56297" y="1298813"/>
            <a:ext cx="1357215" cy="882189"/>
            <a:chOff x="2297384" y="1943"/>
            <a:chExt cx="1357215" cy="882189"/>
          </a:xfrm>
          <a:solidFill>
            <a:schemeClr val="accent5">
              <a:lumMod val="75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2297384" y="1943"/>
              <a:ext cx="1357215" cy="882189"/>
            </a:xfrm>
            <a:prstGeom prst="roundRect">
              <a:avLst/>
            </a:prstGeom>
            <a:grp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Rounded Rectangle 4"/>
            <p:cNvSpPr/>
            <p:nvPr/>
          </p:nvSpPr>
          <p:spPr>
            <a:xfrm>
              <a:off x="2340449" y="45008"/>
              <a:ext cx="1271085" cy="7960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100" dirty="0" smtClean="0">
                  <a:latin typeface="Malgun Gothic"/>
                  <a:cs typeface="Malgun Gothic"/>
                </a:rPr>
                <a:t>User becomes a customer</a:t>
              </a:r>
              <a:endParaRPr lang="en-GB" sz="1100" dirty="0">
                <a:latin typeface="Malgun Gothic"/>
                <a:cs typeface="Malgun Gothic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868144" cy="5861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Do Remarketing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7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GB" dirty="0" smtClean="0">
                <a:solidFill>
                  <a:srgbClr val="2F2F30"/>
                </a:solidFill>
                <a:latin typeface="Malgun Gothic" pitchFamily="34" charset="-127"/>
                <a:ea typeface="Malgun Gothic" pitchFamily="34" charset="-127"/>
              </a:rPr>
              <a:t>Target people that have left the site without making contact</a:t>
            </a:r>
          </a:p>
          <a:p>
            <a:r>
              <a:rPr lang="en-GB" dirty="0" smtClean="0">
                <a:solidFill>
                  <a:srgbClr val="2F2F30"/>
                </a:solidFill>
                <a:latin typeface="Malgun Gothic" pitchFamily="34" charset="-127"/>
                <a:ea typeface="Malgun Gothic" pitchFamily="34" charset="-127"/>
              </a:rPr>
              <a:t>Segment audiences &amp; ad messages by contact looked at</a:t>
            </a:r>
          </a:p>
          <a:p>
            <a:r>
              <a:rPr lang="en-GB" dirty="0" smtClean="0">
                <a:solidFill>
                  <a:srgbClr val="2F2F30"/>
                </a:solidFill>
                <a:latin typeface="Malgun Gothic" pitchFamily="34" charset="-127"/>
                <a:ea typeface="Malgun Gothic" pitchFamily="34" charset="-127"/>
              </a:rPr>
              <a:t>90 day cookie split into multiple audiences of varying cookie length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8. Remarketing Audiences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33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8"/>
          <p:cNvSpPr>
            <a:spLocks noGrp="1"/>
          </p:cNvSpPr>
          <p:nvPr>
            <p:ph idx="1"/>
          </p:nvPr>
        </p:nvSpPr>
        <p:spPr>
          <a:xfrm>
            <a:off x="191944" y="4077071"/>
            <a:ext cx="3243304" cy="2049091"/>
          </a:xfrm>
        </p:spPr>
        <p:txBody>
          <a:bodyPr/>
          <a:lstStyle/>
          <a:p>
            <a:r>
              <a:rPr lang="en-GB" sz="2400" dirty="0" smtClean="0">
                <a:solidFill>
                  <a:srgbClr val="2F2F30"/>
                </a:solidFill>
                <a:latin typeface="Malgun Gothic" pitchFamily="34" charset="-127"/>
                <a:ea typeface="Malgun Gothic" pitchFamily="34" charset="-127"/>
              </a:rPr>
              <a:t>Reflect the branding of your site</a:t>
            </a:r>
          </a:p>
          <a:p>
            <a:r>
              <a:rPr lang="en-GB" sz="2400" dirty="0" smtClean="0">
                <a:solidFill>
                  <a:srgbClr val="2F2F30"/>
                </a:solidFill>
                <a:latin typeface="Malgun Gothic" pitchFamily="34" charset="-127"/>
                <a:ea typeface="Malgun Gothic" pitchFamily="34" charset="-127"/>
              </a:rPr>
              <a:t>Include a call to action</a:t>
            </a:r>
            <a:endParaRPr lang="en-GB" sz="2400" dirty="0">
              <a:solidFill>
                <a:srgbClr val="2F2F3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43" y="1186160"/>
            <a:ext cx="3514422" cy="222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268760"/>
            <a:ext cx="1927302" cy="16082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3442306"/>
            <a:ext cx="143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Website</a:t>
            </a:r>
            <a:endParaRPr lang="en-GB" sz="2000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0287" y="2876972"/>
            <a:ext cx="1356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Image Ad</a:t>
            </a:r>
            <a:endParaRPr lang="en-GB" sz="2000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365" y="3681078"/>
            <a:ext cx="4467573" cy="241877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923928" y="2072866"/>
            <a:ext cx="1872208" cy="302439"/>
          </a:xfrm>
          <a:prstGeom prst="straightConnector1">
            <a:avLst/>
          </a:prstGeom>
          <a:ln w="254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596336" y="3089530"/>
            <a:ext cx="0" cy="1743534"/>
          </a:xfrm>
          <a:prstGeom prst="straightConnector1">
            <a:avLst/>
          </a:prstGeom>
          <a:ln w="254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8. Remarketing Image 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5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6"/>
          <p:cNvSpPr txBox="1">
            <a:spLocks/>
          </p:cNvSpPr>
          <p:nvPr/>
        </p:nvSpPr>
        <p:spPr bwMode="auto">
          <a:xfrm>
            <a:off x="4427539" y="1604434"/>
            <a:ext cx="4105275" cy="40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3366"/>
              </a:buClr>
              <a:buFont typeface="Arial" charset="0"/>
              <a:buChar char="•"/>
            </a:pPr>
            <a:endParaRPr lang="en-GB" sz="2800">
              <a:solidFill>
                <a:srgbClr val="384650"/>
              </a:solidFill>
            </a:endParaRP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47" y="1188112"/>
            <a:ext cx="2503488" cy="339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00" y="1268760"/>
            <a:ext cx="25558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1" y="4882170"/>
            <a:ext cx="350837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Image result for facebook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http://upload.wikimedia.org/wikipedia/commons/c/cd/Facebook_logo_(square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19" y="1235555"/>
            <a:ext cx="1505049" cy="15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twitter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6" name="Picture 8" descr="http://4.bp.blogspot.com/-_QeSTTXHxKM/VBzw6ZZjVGI/AAAAAAAAATI/DWrkXJhgFA8/s1600/Twitter_logo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88" y="4797152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data:image/png;base64,iVBORw0KGgoAAAANSUhEUgAAAacAAAB3CAMAAACQeH8xAAAAsVBMVEX///8AZpkAAAAAZJjq6uoAWpPS3ecEBATMzMzy8vJaWlpKSkoAYJbu7u6lpaVWVlZvb294pcI1dqMaGho0NDSfvtLd3d25ubn4+vvp8fWuyNhkZGTX19fOzs4AWpL5+fl7e3uwsLCFhYWtra0pKSkSEhKWlpZLS0s7OzuPj4+fn58hISF0dHQuLi63t7eStcze6fBAgapml7hUjrIVb584fqjA1eKLqsMAT41rnLuXuM7S9mNLAAAK6UlEQVR4nO2deUPjLhPHc/SwGrXby55prVZtPdaj7j76/l/YU3oFZoacJFn88f0zBAp8SpgMA7Eso1Sq/X1bu3a+Wr93B2W3U2/9+fQ9N29Mtu163ochlV7v1fwZ7eVVu2W3Vlf137yiKG3kVr/LbrCm+igS00bVYdkt1lJdv1hMtuubOSq5+oVNTUd572U3WkN1C37q2czsMwMqsVrFjyfbMzZfUg0KeG1Ccs2DL6lqRVsRW63LbrZ2KoeTW3aztVOtWgYnu+xmayfDSQ8ZTnrIcNJDhpMeMpz0kOGkhwwnPWQ46SHDSQ+VyKkBFbvSSe6NKkjQVE2xSuoipoZwcr2qvV7bVS8Hjzr76ctFm9diFK89L6OHdvvx4elEQd+MxCrUnxSUmVITR6hK25kIyVJOrt/qvg76/cFrt6XeV8t++t6p83JO4zTnxtmI3e04D+PMnXMKqtDMXGJqTcSq1GNyctd/gpuGtuohxUpNw6nJ5XGczENKe05uq8/f9aoaFCs0Bae5kMVxehk7R3tONohgeFU8SbEyIafLyLb0HJDlPmPn6M4JBzD8Uhvuwoo8c0RFc5o5UBkH1CkorkROJ7Bp4kOd5uSjYl7V2u+syOSc6ojTTbbO0ZyT+4HLWf8DnBAmZ56tczTn5P3F5bwpnaBYiSo4zbJ1zg/k9PFPcrrL1jm6c/rC5aiNx2QlJucEu9VxMr7qas6J8JMO/gU74gW25TFj5+jOya/BYhSHobMik3OyHkCWq4ydozsnZPD1FW/eZWWm4NQTc8yydo7unGz/t1iK6r1srMwUnKzeLZcho1Fu/QBOIqj+u+rNN6zUNJys6fJ4+yT67ijpz8n2345z1HCtfI8UKzYVJ9aim/lydXWuonN+ACfb9ddf3W73+8PNYaGQ/XRaTgr1Ezhtj3vYKJf9UeynDSdeGTjlKPbTP4jTtNHrnSeL2djkqPA5DKcQRXBqnCNVQKjLtLd6Otqgi9FqEiMUpnI9O2S5nV1XdhcNpxCFc5ouYN85zoPA4aTZhjcsmhG+rOt7kON++7aekpMLFHWdTWZ+lcmPc1QS++kCOFVu5lsXxuJ+/lIh0sM5XRKY+PRrgiNTRx63Mb2gMjxOUnPyaCDw6sHK8PzW17A2GFj9Qe3PrzcvypBnP52c03lH1O1umbDXFi8/7pt4I/7CPV5UDOVEdGmbm1GunmlKTKeSuWpyK8kwtyZpOHlfA1H9nbvctcH1wW9GxK1+iA7BwbcdHkuWkhNsy8X28phs4hXxb79OwAmVulHw0GuMJD2+F+l5nMvvb6bj9Av+xGFZA15n/ln/7RXXqeuGjSl2RwpOcOE9hBPdJ5fiNB/CaUr89YNHZ0/yyAtERAQQz9FA0MWckVMfXN9wqhKrihsNwo4hYzco44SG2Qku/Cgh8iWEUzMs65W0u2HdAlHgw5SJUxVz8qWHq3zJQbFkZZwauIl4RfEo3p6Qc0JLXXzHoTk/Rkdb0MxLlj0zp/+FnIEjB8VS8+M0xgFkgRbcHC/lVAnrN2rmoiRYmMT4DJdaTt/EEn0g6aOPJebHaR7aAdx+AyknNFtwJgj6OZnOuKpfx810lFpOQ3hB0ED2IsUS8+MUocAWk3HC45GbbZA5cH8xrjR6k+UjTAjYEuMzSmo5RUh2CCNLK41T51ighBOef7i4phuQdBusg92BpOdjisyKr+PQ0YMK5WRJ1utZUmmcggFFc8LlLYM6TEGSEOIO7cDDgALxAjudXjEDcjq+Q76nrYrlNKRnKJZUHqfjL9Gc0INtxtVhLibxc5CFfBiHkUsMp07gBgzWqHkVy0lyrClLyp3TWXPW7JApB0uM5LSCd/MbHeG7GnQQAQNk98pFzE6iJ5F6H8uF02ttWCOcEhvRoRUsJWdOF7suPJ8TaS/7AilO6BklPNnAFARfZmGPL6lMG8G9XoQ5mAOnYcvz/aq3/kukDklLgqXkyonzhBKvO7N9EsEJuQ0EFzkInV7g1Sbxht1jES9+oHz4yaic0+DT37nTXW+NxxQdSMtS8uQk/F+Ri/PY9wSnJ3CpI3QpYE5EpoEOZ+E2+LH3grJhS0M1pwEXjeQi/5/E4mMJOXK6Ff+v+HVon4A5wZniUYxrmoupRGjaCt+BfFDPOBv2dKnm9OmFZqQ3erCEHDkB1xpy1B4MCdg5T9DqdsDqIqgzUUcw06wsPETJXSZohlLMSXyTJY4mJ3eMEm1WyAltD0CW9n4gQE4z6IUD+0oh8OYICbSKGRLIA0vtVk21nhufEww899HHM34Xzwn9X5HBtX/ThZzghL8C5cT1wAba2PRT6E9aUG3LmRPct4u3jJI7PVhCfpzgsi3uBAknJPDPJ6MbQvVAmBFkQ3PmBM1uFx1NTnokWEKe609AyJqKy6kjloNfhGIUgDiR+xdy5gRHi+vBnFpzAn2KLIJoEZzQyzFTwZxsD404rTmJASkRwSuEFgQn8jAFw8nKxMnhX6ASL8qy5x4yPgwnsolWNk68Rzw5pzPz3HOK4cQvPiV/7jUJTktYPSbDycrIiSuOXCgK1ZLgRB6MZjhZyTjhEJYgQim5XX5BeK3aVNsMJysRpwWxunqsGfSo9tAZt9Qpr2itkvIbwbALwymc0xj7eQL/ESwn3oGa6FegO4oJvZoZTmGcmM2M16sO5/M0QFj5LLLKTOhpSa1roN0fhlMIp9n2MjbrDq5TmCHWrnscZoYckMQ9P48TMqhSc9qv8xILxPtYFjiLxDojmjjnDPHF8TaZOPk5cjqbnMi1XTBKsq9GUFxOh/PL0aQu3RpCvgtB4fEJwsmoXUDK99Wo4hSq7dJf7pyO0VpE3XZGGlpxHMXYOE2EfT0II2pOtFhPTp1iOREBrM9bIHgeqZNuoM3DM/DgEhYk7z2a4Fc21AjDiVcQ/Uh4HnYPRaLW9flEnG8q45tZh5+E6Pfj2ct4PD5ZkpQMp60iOVnE7r8X8sd2ej5dXjDdzU47h9V7LjI5RgvDG2E48eI4UXsGt1PUPHaduddZwjCJkuHkxOFErWHsVuElzyks/us3iRpLNMJw4sVzoqKh57IEUnxcEQ4hRAKNM5ycWJzIrZrbfNGHEuzFm+yRe6/nwNgQV30NJ17ibheqgg2yOImEekRMUW34vxDNfcOJVzM8l3NwJDTiHTIg+sVDQdUrcMSJwaKGEy9wrhu1fLt3FKHNbJSA9y/k0VfvITe9GJFmOPGC5yRSR6jsCz+PEStxC4o7l52cczrFlZxpzAlezZsTNQKOZ4b1IqIun+/wUXLEMS/OYTsUeBkWP6up4hyqlJxiv4dsG62W036jGPx/o3NHKRScr/t6JDH9nkfX1Hl/LAtaJjgaduJ1cZlH/XiCG2uknM4rCbTzlcGru7/2FF7GLmzJHbAK6Ng8VDQTf0NjvJoJa0eLs/nqhKgBV5eL4JE5uuBKo1p8kOS7DevPlqDPQ8InSMCf72pF3mH/vO9Rn/fG4964F/8o38rmdsmIIyX73mfic0elWcnyk/fEf1zm++56yHDSQ4aTHjKc9JDhpIcMJz1kOOkhw0kPGU56yHDSQ7Xw72DkJLfsZmuncjihQ1uMIjSI/laTernvZTdbP7VK4OSFfOvBiJbiD7fHEXFIn1GUJAdX5ynPPPZSSPZphdzk+mY4pdFHwU++Kjry0iiO+mEfPlMut/pddoO11Xu1sEnKqxpbL73+fMb56G1muZ73YeamTKr9fZN8Akid1u/dA6X/A+ofMq67o7Ks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60" name="Picture 12" descr="http://www.danpontefract.com/wp-content/uploads/2014/02/logo-linkedi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906" y="4006113"/>
            <a:ext cx="2290461" cy="64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9. Social Advertising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2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673200"/>
            <a:ext cx="7416824" cy="554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7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10. Content &amp; Display - Beware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146" r="16772" b="9406"/>
          <a:stretch/>
        </p:blipFill>
        <p:spPr bwMode="auto">
          <a:xfrm>
            <a:off x="1259632" y="1196752"/>
            <a:ext cx="6521254" cy="4448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/>
          <a:stretch/>
        </p:blipFill>
        <p:spPr bwMode="auto">
          <a:xfrm>
            <a:off x="424010" y="2636512"/>
            <a:ext cx="5403243" cy="3024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19568" y="3284584"/>
            <a:ext cx="779211" cy="2376265"/>
          </a:xfrm>
          <a:prstGeom prst="rect">
            <a:avLst/>
          </a:prstGeom>
          <a:noFill/>
          <a:ln>
            <a:solidFill>
              <a:srgbClr val="CF44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869465" y="4130826"/>
            <a:ext cx="1840734" cy="1512169"/>
          </a:xfrm>
          <a:prstGeom prst="rect">
            <a:avLst/>
          </a:prstGeom>
          <a:noFill/>
          <a:ln>
            <a:solidFill>
              <a:srgbClr val="CF44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26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GB" dirty="0" smtClean="0">
                <a:solidFill>
                  <a:srgbClr val="2F2F30"/>
                </a:solidFill>
                <a:latin typeface="Malgun Gothic" pitchFamily="34" charset="-127"/>
                <a:ea typeface="Malgun Gothic" pitchFamily="34" charset="-127"/>
              </a:rPr>
              <a:t>Set up goals &amp; campaign tracking</a:t>
            </a:r>
          </a:p>
          <a:p>
            <a:r>
              <a:rPr lang="en-GB" dirty="0" smtClean="0">
                <a:solidFill>
                  <a:srgbClr val="2F2F30"/>
                </a:solidFill>
                <a:latin typeface="Malgun Gothic" pitchFamily="34" charset="-127"/>
                <a:ea typeface="Malgun Gothic" pitchFamily="34" charset="-127"/>
              </a:rPr>
              <a:t>Use Google Analytics</a:t>
            </a:r>
          </a:p>
          <a:p>
            <a:r>
              <a:rPr lang="en-GB" dirty="0" smtClean="0">
                <a:solidFill>
                  <a:srgbClr val="2F2F30"/>
                </a:solidFill>
                <a:latin typeface="Malgun Gothic" pitchFamily="34" charset="-127"/>
                <a:ea typeface="Malgun Gothic" pitchFamily="34" charset="-127"/>
              </a:rPr>
              <a:t>Understand the full value of Mobile</a:t>
            </a:r>
          </a:p>
          <a:p>
            <a:pPr lvl="1"/>
            <a:r>
              <a:rPr lang="en-GB" dirty="0" smtClean="0">
                <a:solidFill>
                  <a:srgbClr val="2F2F30"/>
                </a:solidFill>
                <a:latin typeface="Malgun Gothic" pitchFamily="34" charset="-127"/>
                <a:ea typeface="Malgun Gothic" pitchFamily="34" charset="-127"/>
              </a:rPr>
              <a:t>Cross device tracking</a:t>
            </a:r>
          </a:p>
          <a:p>
            <a:pPr lvl="1"/>
            <a:r>
              <a:rPr lang="en-GB" dirty="0" smtClean="0">
                <a:solidFill>
                  <a:srgbClr val="2F2F30"/>
                </a:solidFill>
                <a:latin typeface="Malgun Gothic" pitchFamily="34" charset="-127"/>
                <a:ea typeface="Malgun Gothic" pitchFamily="34" charset="-127"/>
              </a:rPr>
              <a:t>Phone numbers, forms, walk-ins 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11. Track Everything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7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12. </a:t>
            </a:r>
            <a:r>
              <a:rPr lang="en-US" dirty="0" err="1" smtClean="0"/>
              <a:t>Trackability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2820879" cy="396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4581128"/>
            <a:ext cx="7201520" cy="16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1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13. Achievable Cost Per Lead?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23528" y="1164134"/>
            <a:ext cx="856895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Personal</a:t>
            </a:r>
            <a:endParaRPr lang="en-GB" sz="2400" b="1" dirty="0">
              <a:solidFill>
                <a:schemeClr val="accent5">
                  <a:lumMod val="7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“Solicitor in xxx”: £25-£100 per lead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“Divorce Solicitors in xxx”: £50-£200 per lead</a:t>
            </a:r>
            <a:endParaRPr lang="en-GB" sz="2400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“Will dispute solicitor”: £70-£230 per lead</a:t>
            </a:r>
          </a:p>
          <a:p>
            <a:endParaRPr lang="en-GB" sz="2400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GB" sz="2400" b="1" dirty="0" smtClean="0">
                <a:solidFill>
                  <a:srgbClr val="31859C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Negligence</a:t>
            </a:r>
            <a:endParaRPr lang="en-GB" sz="2400" b="1" dirty="0">
              <a:solidFill>
                <a:srgbClr val="31859C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Medical: £60-£200 per lead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Birth Injury: £150-£600 per lead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Professional: £80-£300 per lead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r>
              <a:rPr lang="en-GB" sz="2400" b="1" dirty="0" smtClean="0">
                <a:solidFill>
                  <a:srgbClr val="31859C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Commercial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£60-£200 per lead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8274" y="5949280"/>
            <a:ext cx="31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Source: Search Star clients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61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Marketing Automation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504" y="952500"/>
            <a:ext cx="8001000" cy="494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861048"/>
            <a:ext cx="1872208" cy="20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92696"/>
            <a:ext cx="8136904" cy="54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5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R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03" r="-5803"/>
          <a:stretch/>
        </p:blipFill>
        <p:spPr>
          <a:xfrm>
            <a:off x="755576" y="629269"/>
            <a:ext cx="7488832" cy="5616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Brainstorm Email Workflows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97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Canddi Tracking &amp; Process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994"/>
            <a:ext cx="9144000" cy="49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52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Alerting on assignment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560840" cy="537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04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Marketing Dashboard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8195210" cy="53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5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73856"/>
            <a:ext cx="7344816" cy="550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9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Marketing Dashboard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8224059" cy="53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71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stion-m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2" y="833119"/>
            <a:ext cx="6973148" cy="522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14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Then -&gt; Now</a:t>
            </a:r>
            <a:endParaRPr lang="en-US" dirty="0"/>
          </a:p>
        </p:txBody>
      </p:sp>
      <p:pic>
        <p:nvPicPr>
          <p:cNvPr id="4" name="Picture 3" descr="yellow-p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3"/>
            <a:ext cx="1728192" cy="25210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35896" y="3284984"/>
            <a:ext cx="1716537" cy="3113584"/>
            <a:chOff x="-468560" y="116632"/>
            <a:chExt cx="3780856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68560" y="116632"/>
              <a:ext cx="3780856" cy="6858000"/>
            </a:xfrm>
            <a:prstGeom prst="rect">
              <a:avLst/>
            </a:prstGeom>
          </p:spPr>
        </p:pic>
        <p:pic>
          <p:nvPicPr>
            <p:cNvPr id="3" name="Picture 2" descr="google-app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93" y="1332186"/>
              <a:ext cx="2438908" cy="432906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1124744"/>
            <a:ext cx="2721719" cy="1997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2708920"/>
            <a:ext cx="3347864" cy="244702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900268">
            <a:off x="1918785" y="1801290"/>
            <a:ext cx="801409" cy="191137"/>
          </a:xfrm>
          <a:prstGeom prst="rightArrow">
            <a:avLst>
              <a:gd name="adj1" fmla="val 50000"/>
              <a:gd name="adj2" fmla="val 723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949656">
            <a:off x="5015128" y="3097432"/>
            <a:ext cx="801409" cy="191137"/>
          </a:xfrm>
          <a:prstGeom prst="rightArrow">
            <a:avLst>
              <a:gd name="adj1" fmla="val 50000"/>
              <a:gd name="adj2" fmla="val 723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5013842" y="4773604"/>
            <a:ext cx="801409" cy="191137"/>
          </a:xfrm>
          <a:prstGeom prst="rightArrow">
            <a:avLst>
              <a:gd name="adj1" fmla="val 50000"/>
              <a:gd name="adj2" fmla="val 723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619672" y="3284984"/>
            <a:ext cx="1707033" cy="3096344"/>
            <a:chOff x="4644008" y="-171400"/>
            <a:chExt cx="3780856" cy="6858000"/>
          </a:xfrm>
        </p:grpSpPr>
        <p:pic>
          <p:nvPicPr>
            <p:cNvPr id="13" name="Picture 12" descr="iphon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-171400"/>
              <a:ext cx="3780856" cy="6858000"/>
            </a:xfrm>
            <a:prstGeom prst="rect">
              <a:avLst/>
            </a:prstGeom>
          </p:spPr>
        </p:pic>
        <p:pic>
          <p:nvPicPr>
            <p:cNvPr id="6" name="Picture 5" descr="yelp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439" y="1044154"/>
              <a:ext cx="2438907" cy="4329061"/>
            </a:xfrm>
            <a:prstGeom prst="rect">
              <a:avLst/>
            </a:prstGeom>
          </p:spPr>
        </p:pic>
      </p:grpSp>
      <p:sp>
        <p:nvSpPr>
          <p:cNvPr id="15" name="Right Arrow 14"/>
          <p:cNvSpPr/>
          <p:nvPr/>
        </p:nvSpPr>
        <p:spPr>
          <a:xfrm rot="10800000">
            <a:off x="3069625" y="4773604"/>
            <a:ext cx="801409" cy="191137"/>
          </a:xfrm>
          <a:prstGeom prst="rightArrow">
            <a:avLst>
              <a:gd name="adj1" fmla="val 50000"/>
              <a:gd name="adj2" fmla="val 72344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9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pic>
        <p:nvPicPr>
          <p:cNvPr id="4" name="Picture 3" descr="whiteboa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3" t="7301" r="15549" b="7431"/>
          <a:stretch/>
        </p:blipFill>
        <p:spPr>
          <a:xfrm>
            <a:off x="971600" y="764704"/>
            <a:ext cx="7272808" cy="5422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3" y="1772816"/>
            <a:ext cx="61926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smtClean="0">
                <a:latin typeface="Handwriting - Dakota"/>
                <a:cs typeface="Handwriting - Dakota"/>
              </a:rPr>
              <a:t>Get our your phone</a:t>
            </a:r>
          </a:p>
          <a:p>
            <a:pPr marL="742950" indent="-742950">
              <a:buAutoNum type="arabicPeriod"/>
            </a:pPr>
            <a:r>
              <a:rPr lang="en-US" sz="3600" dirty="0" smtClean="0">
                <a:latin typeface="Handwriting - Dakota"/>
                <a:cs typeface="Handwriting - Dakota"/>
              </a:rPr>
              <a:t>Search for “solicitor”</a:t>
            </a:r>
          </a:p>
          <a:p>
            <a:pPr marL="742950" indent="-742950">
              <a:buAutoNum type="arabicPeriod"/>
            </a:pPr>
            <a:r>
              <a:rPr lang="en-US" sz="3600" dirty="0" smtClean="0">
                <a:latin typeface="Handwriting - Dakota"/>
                <a:cs typeface="Handwriting - Dakota"/>
              </a:rPr>
              <a:t>Scribble down the steps you took to do it</a:t>
            </a:r>
            <a:endParaRPr lang="en-US" sz="3600" dirty="0">
              <a:latin typeface="Handwriting - Dakota"/>
              <a:cs typeface="Handwriting - Dakota"/>
            </a:endParaRPr>
          </a:p>
        </p:txBody>
      </p:sp>
    </p:spTree>
    <p:extLst>
      <p:ext uri="{BB962C8B-B14F-4D97-AF65-F5344CB8AC3E}">
        <p14:creationId xmlns:p14="http://schemas.microsoft.com/office/powerpoint/2010/main" val="20348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 gets worse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32656"/>
            <a:ext cx="3456384" cy="6269450"/>
          </a:xfrm>
          <a:prstGeom prst="rect">
            <a:avLst/>
          </a:prstGeom>
        </p:spPr>
      </p:pic>
      <p:pic>
        <p:nvPicPr>
          <p:cNvPr id="5" name="Picture 4" descr="google-ap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63" y="1469635"/>
            <a:ext cx="2229602" cy="3957543"/>
          </a:xfrm>
          <a:prstGeom prst="rect">
            <a:avLst/>
          </a:prstGeom>
        </p:spPr>
      </p:pic>
      <p:pic>
        <p:nvPicPr>
          <p:cNvPr id="3" name="Picture 2" descr="google-ap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85" y="1438519"/>
            <a:ext cx="2228958" cy="3956400"/>
          </a:xfrm>
          <a:prstGeom prst="rect">
            <a:avLst/>
          </a:prstGeom>
        </p:spPr>
      </p:pic>
      <p:pic>
        <p:nvPicPr>
          <p:cNvPr id="6" name="Picture 5" descr="google-app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85" y="1438519"/>
            <a:ext cx="2228958" cy="3956400"/>
          </a:xfrm>
          <a:prstGeom prst="rect">
            <a:avLst/>
          </a:prstGeom>
        </p:spPr>
      </p:pic>
      <p:pic>
        <p:nvPicPr>
          <p:cNvPr id="7" name="Picture 6" descr="google-app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85" y="1438519"/>
            <a:ext cx="2228958" cy="39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PPC?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i.dailymail.co.uk/i/pix/2013/08/21/article-2399322-1B64FFA4000005DC-678_634x682.jpg"/>
          <p:cNvPicPr>
            <a:picLocks noChangeAspect="1" noChangeArrowheads="1"/>
          </p:cNvPicPr>
          <p:nvPr/>
        </p:nvPicPr>
        <p:blipFill rotWithShape="1">
          <a:blip r:embed="rId2" cstate="print"/>
          <a:srcRect b="1766"/>
          <a:stretch/>
        </p:blipFill>
        <p:spPr bwMode="auto">
          <a:xfrm>
            <a:off x="4283968" y="1158074"/>
            <a:ext cx="4598690" cy="4859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2708920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PPC =</a:t>
            </a:r>
            <a:endParaRPr lang="en-GB" sz="9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742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People Don’t Click On Ads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268760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94% of searchers click on the organic results vs. 6% on the PPC </a:t>
            </a:r>
            <a:r>
              <a:rPr lang="en-GB" sz="28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ads</a:t>
            </a:r>
            <a:endParaRPr lang="en-GB" sz="1600" dirty="0" smtClean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lvl="1">
              <a:spcBef>
                <a:spcPct val="20000"/>
              </a:spcBef>
              <a:defRPr/>
            </a:pPr>
            <a:r>
              <a:rPr lang="en-GB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e.g. “Bin collection day”, “Prince George”, “Weather in London” &amp; “Directions to Excel”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600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65% of “high </a:t>
            </a:r>
            <a:r>
              <a:rPr lang="en-GB" sz="2800" dirty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commercial intent” </a:t>
            </a:r>
            <a:r>
              <a:rPr lang="en-GB" sz="28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searches click on PPC ads vs. 35% for organic results</a:t>
            </a:r>
          </a:p>
          <a:p>
            <a:pPr lvl="1">
              <a:spcBef>
                <a:spcPct val="20000"/>
              </a:spcBef>
              <a:defRPr/>
            </a:pPr>
            <a:r>
              <a:rPr lang="en-GB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e.g. “50L </a:t>
            </a:r>
            <a:r>
              <a:rPr lang="en-GB" dirty="0" err="1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Brabantia</a:t>
            </a:r>
            <a:r>
              <a:rPr lang="en-GB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bin bags”, “George commemorative mug”, “Ladies Burberry raincoat” &amp; “Hotels near Excel”</a:t>
            </a:r>
            <a:endParaRPr lang="en-GB" dirty="0">
              <a:solidFill>
                <a:srgbClr val="2F2F3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5805264"/>
            <a:ext cx="5201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en-GB" sz="1400" b="1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Source:</a:t>
            </a:r>
            <a:r>
              <a:rPr lang="en-GB" sz="1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GB" sz="1400" dirty="0" err="1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GroupM</a:t>
            </a:r>
            <a:r>
              <a:rPr lang="en-GB" sz="1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&amp; </a:t>
            </a:r>
            <a:r>
              <a:rPr lang="en-GB" sz="1400" dirty="0" err="1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Econsultancy</a:t>
            </a:r>
            <a:r>
              <a:rPr lang="en-GB" sz="1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2012 &amp; </a:t>
            </a:r>
            <a:r>
              <a:rPr lang="en-GB" sz="1400" dirty="0" err="1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Wordstream</a:t>
            </a:r>
            <a:r>
              <a:rPr lang="en-GB" sz="1400" dirty="0" smtClean="0">
                <a:solidFill>
                  <a:srgbClr val="2F2F3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2012)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7705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3233</TotalTime>
  <Words>749</Words>
  <Application>Microsoft Macintosh PowerPoint</Application>
  <PresentationFormat>On-screen Show (4:3)</PresentationFormat>
  <Paragraphs>138</Paragraphs>
  <Slides>41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Lead Generation &amp; Marketing Efficiency</vt:lpstr>
      <vt:lpstr>PowerPoint Presentation</vt:lpstr>
      <vt:lpstr>PowerPoint Presentation</vt:lpstr>
      <vt:lpstr>PowerPoint Presentation</vt:lpstr>
      <vt:lpstr>Then -&gt; Now</vt:lpstr>
      <vt:lpstr>Exercise</vt:lpstr>
      <vt:lpstr>It gets worse</vt:lpstr>
      <vt:lpstr>Why PPC?</vt:lpstr>
      <vt:lpstr>People Don’t Click On Ads</vt:lpstr>
      <vt:lpstr>Q. Top Search Phrase of 2013?</vt:lpstr>
      <vt:lpstr>64.6% of Commercial Search goes PPC</vt:lpstr>
      <vt:lpstr>PowerPoint Presentation</vt:lpstr>
      <vt:lpstr>1. Get a great website</vt:lpstr>
      <vt:lpstr>2. Be Fussy - Play to Your Firm’s Strengths</vt:lpstr>
      <vt:lpstr>2. Be Fussy – Target Action Orientated Search</vt:lpstr>
      <vt:lpstr>3. Get Granular: Campaigns, Ad groups &amp; Keywords</vt:lpstr>
      <vt:lpstr>4. What are you going to advertise?</vt:lpstr>
      <vt:lpstr>4. Brainstorm Advertising Topics</vt:lpstr>
      <vt:lpstr>4. Three options + examples</vt:lpstr>
      <vt:lpstr>4. Use Ad Extensions</vt:lpstr>
      <vt:lpstr>5. Google is going Social</vt:lpstr>
      <vt:lpstr>6. Don’t forget Yahoo &amp; Bing</vt:lpstr>
      <vt:lpstr>7. Think mobile</vt:lpstr>
      <vt:lpstr>7. Global mobile usage</vt:lpstr>
      <vt:lpstr>8. Google Adwords Remarketing</vt:lpstr>
      <vt:lpstr>8. Do Remarketing</vt:lpstr>
      <vt:lpstr>8. Remarketing Audiences</vt:lpstr>
      <vt:lpstr>8. Remarketing Image Ads</vt:lpstr>
      <vt:lpstr>9. Social Advertising</vt:lpstr>
      <vt:lpstr>10. Content &amp; Display - Beware</vt:lpstr>
      <vt:lpstr>11. Track Everything</vt:lpstr>
      <vt:lpstr>12. Trackability</vt:lpstr>
      <vt:lpstr>13. Achievable Cost Per Lead?</vt:lpstr>
      <vt:lpstr>Marketing Automation</vt:lpstr>
      <vt:lpstr>PowerPoint Presentation</vt:lpstr>
      <vt:lpstr>Brainstorm Email Workflows</vt:lpstr>
      <vt:lpstr>Canddi Tracking &amp; Process</vt:lpstr>
      <vt:lpstr>Alerting on assignment</vt:lpstr>
      <vt:lpstr>Marketing Dashboard</vt:lpstr>
      <vt:lpstr>Marketing Dashboard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Neil</dc:creator>
  <cp:lastModifiedBy>David Gilroy</cp:lastModifiedBy>
  <cp:revision>201</cp:revision>
  <dcterms:created xsi:type="dcterms:W3CDTF">2013-01-11T15:43:46Z</dcterms:created>
  <dcterms:modified xsi:type="dcterms:W3CDTF">2014-11-05T08:25:27Z</dcterms:modified>
</cp:coreProperties>
</file>