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67" r:id="rId4"/>
    <p:sldId id="278" r:id="rId5"/>
    <p:sldId id="283" r:id="rId6"/>
    <p:sldId id="279" r:id="rId7"/>
    <p:sldId id="269" r:id="rId8"/>
    <p:sldId id="260" r:id="rId9"/>
    <p:sldId id="294" r:id="rId10"/>
    <p:sldId id="292" r:id="rId11"/>
    <p:sldId id="280" r:id="rId12"/>
    <p:sldId id="288" r:id="rId13"/>
    <p:sldId id="284" r:id="rId14"/>
    <p:sldId id="285" r:id="rId15"/>
    <p:sldId id="289" r:id="rId16"/>
    <p:sldId id="287" r:id="rId17"/>
    <p:sldId id="290" r:id="rId18"/>
    <p:sldId id="286" r:id="rId19"/>
    <p:sldId id="259" r:id="rId20"/>
    <p:sldId id="281" r:id="rId21"/>
    <p:sldId id="282" r:id="rId22"/>
    <p:sldId id="293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5" autoAdjust="0"/>
  </p:normalViewPr>
  <p:slideViewPr>
    <p:cSldViewPr snapToGrid="0" snapToObjects="1">
      <p:cViewPr>
        <p:scale>
          <a:sx n="100" d="100"/>
          <a:sy n="100" d="100"/>
        </p:scale>
        <p:origin x="-7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129A6-21B0-A14B-ABEB-A1538AF9281B}" type="datetimeFigureOut">
              <a:rPr lang="en-US" smtClean="0"/>
              <a:t>08/10/2013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ED620-EFB9-7A41-BAB2-9ACA33643C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22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46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4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53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20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17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19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79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David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DF8B9406-06CC-4E48-A401-DA19574EE5F3}" type="slidenum">
              <a:rPr lang="en-GB" sz="1200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en-GB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91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4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80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2015E1D-491F-234D-BB3F-AB4190488F8B}" type="slidenum">
              <a:rPr lang="en-GB" sz="1200">
                <a:solidFill>
                  <a:schemeClr val="tx1"/>
                </a:solidFill>
                <a:latin typeface="Arial" charset="0"/>
              </a:rPr>
              <a:pPr eaLnBrk="1" hangingPunct="1"/>
              <a:t>22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4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9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10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7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10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4E25E4B-4876-EE49-B7F9-31183510EC65}" type="slidenum">
              <a:rPr lang="en-GB" sz="120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GB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charset="0"/>
                <a:cs typeface="ＭＳ Ｐゴシック" charset="0"/>
              </a:rPr>
              <a:t>Melissa</a:t>
            </a:r>
          </a:p>
          <a:p>
            <a:pPr eaLnBrk="1" hangingPunct="1"/>
            <a:r>
              <a:rPr lang="en-GB" dirty="0" smtClean="0">
                <a:ea typeface="ＭＳ Ｐゴシック" charset="0"/>
                <a:cs typeface="ＭＳ Ｐゴシック" charset="0"/>
              </a:rPr>
              <a:t>- </a:t>
            </a:r>
            <a:r>
              <a:rPr lang="en-GB" dirty="0">
                <a:ea typeface="ＭＳ Ｐゴシック" charset="0"/>
                <a:cs typeface="ＭＳ Ｐゴシック" charset="0"/>
              </a:rPr>
              <a:t>show them value</a:t>
            </a:r>
          </a:p>
          <a:p>
            <a:pPr eaLnBrk="1" hangingPunct="1">
              <a:buFontTx/>
              <a:buChar char="-"/>
            </a:pPr>
            <a:r>
              <a:rPr lang="en-GB" dirty="0">
                <a:ea typeface="ＭＳ Ｐゴシック" charset="0"/>
                <a:cs typeface="ＭＳ Ｐゴシック" charset="0"/>
              </a:rPr>
              <a:t> don't TRY and sell</a:t>
            </a:r>
          </a:p>
          <a:p>
            <a:pPr eaLnBrk="1" hangingPunct="1"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show what they get AFTER they would with you</a:t>
            </a:r>
          </a:p>
          <a:p>
            <a:pPr eaLnBrk="1" hangingPunct="1"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Andy Bounds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Melissa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D620-EFB9-7A41-BAB2-9ACA33643C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Melissa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015DEFA-565C-164B-AA69-78FE67C04858}" type="slidenum">
              <a:rPr lang="en-GB" sz="120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GB" sz="1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4E5B-AB00-8C4C-8124-470DA77E7D42}" type="datetimeFigureOut">
              <a:rPr lang="en-US" smtClean="0"/>
              <a:t>08/10/2013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48F2-5C0D-8841-A64C-201359648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9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4E5B-AB00-8C4C-8124-470DA77E7D42}" type="datetimeFigureOut">
              <a:rPr lang="en-US" smtClean="0"/>
              <a:t>08/10/2013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48F2-5C0D-8841-A64C-201359648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5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4E5B-AB00-8C4C-8124-470DA77E7D42}" type="datetimeFigureOut">
              <a:rPr lang="en-US" smtClean="0"/>
              <a:t>08/10/2013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48F2-5C0D-8841-A64C-201359648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4E5B-AB00-8C4C-8124-470DA77E7D42}" type="datetimeFigureOut">
              <a:rPr lang="en-US" smtClean="0"/>
              <a:t>08/10/2013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48F2-5C0D-8841-A64C-201359648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2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4E5B-AB00-8C4C-8124-470DA77E7D42}" type="datetimeFigureOut">
              <a:rPr lang="en-US" smtClean="0"/>
              <a:t>08/10/2013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48F2-5C0D-8841-A64C-201359648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8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4E5B-AB00-8C4C-8124-470DA77E7D42}" type="datetimeFigureOut">
              <a:rPr lang="en-US" smtClean="0"/>
              <a:t>08/10/2013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48F2-5C0D-8841-A64C-201359648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6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4E5B-AB00-8C4C-8124-470DA77E7D42}" type="datetimeFigureOut">
              <a:rPr lang="en-US" smtClean="0"/>
              <a:t>08/10/2013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48F2-5C0D-8841-A64C-201359648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4E5B-AB00-8C4C-8124-470DA77E7D42}" type="datetimeFigureOut">
              <a:rPr lang="en-US" smtClean="0"/>
              <a:t>08/10/2013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48F2-5C0D-8841-A64C-201359648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8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4E5B-AB00-8C4C-8124-470DA77E7D42}" type="datetimeFigureOut">
              <a:rPr lang="en-US" smtClean="0"/>
              <a:t>08/10/2013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48F2-5C0D-8841-A64C-201359648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7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4E5B-AB00-8C4C-8124-470DA77E7D42}" type="datetimeFigureOut">
              <a:rPr lang="en-US" smtClean="0"/>
              <a:t>08/10/2013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48F2-5C0D-8841-A64C-201359648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3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4E5B-AB00-8C4C-8124-470DA77E7D42}" type="datetimeFigureOut">
              <a:rPr lang="en-US" smtClean="0"/>
              <a:t>08/10/2013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48F2-5C0D-8841-A64C-201359648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3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270" y="165672"/>
            <a:ext cx="8229600" cy="85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latin typeface="TitilliumText25L 400 wt" charset="0"/>
                <a:ea typeface="ＭＳ Ｐゴシック" charset="0"/>
              </a:rPr>
              <a:t>Can I really run?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44E5B-AB00-8C4C-8124-470DA77E7D42}" type="datetimeFigureOut">
              <a:rPr lang="en-US" smtClean="0"/>
              <a:t>08/10/2013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48F2-5C0D-8841-A64C-201359648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9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nconseil.fr/index.php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25.emf"/><Relationship Id="rId6" Type="http://schemas.openxmlformats.org/officeDocument/2006/relationships/hyperlink" Target="http://www.thrings.com/site/thringstv/" TargetMode="External"/><Relationship Id="rId7" Type="http://schemas.openxmlformats.org/officeDocument/2006/relationships/image" Target="../media/image26.emf"/><Relationship Id="rId8" Type="http://schemas.openxmlformats.org/officeDocument/2006/relationships/hyperlink" Target="http://www.youtube.com/watch?v=lwHCVovK2oo" TargetMode="External"/><Relationship Id="rId9" Type="http://schemas.openxmlformats.org/officeDocument/2006/relationships/image" Target="../media/image27.emf"/><Relationship Id="rId10" Type="http://schemas.openxmlformats.org/officeDocument/2006/relationships/hyperlink" Target="http://youtu.be/BfXhn3tf_vE" TargetMode="External"/><Relationship Id="rId11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ryfarm.com/video-statistics-presented-by-storyfarm" TargetMode="External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ow.ly/i/3bfWa/original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hyperlink" Target="http://www.solicitorsjournal.com/news/management/marketing/slater-gordon-launches-%C2%A31m-ad-campaign" TargetMode="External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s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055327"/>
            <a:ext cx="417417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David Gilroy</a:t>
            </a:r>
          </a:p>
          <a:p>
            <a:r>
              <a:rPr lang="en-US" sz="2400" b="1" dirty="0" smtClean="0">
                <a:solidFill>
                  <a:srgbClr val="FF6600"/>
                </a:solidFill>
              </a:rPr>
              <a:t>Conscious Solutions</a:t>
            </a:r>
          </a:p>
          <a:p>
            <a:r>
              <a:rPr lang="en-US" sz="2400" b="1" dirty="0" smtClean="0"/>
              <a:t>Melissa Davis</a:t>
            </a:r>
          </a:p>
          <a:p>
            <a:r>
              <a:rPr lang="en-US" sz="2400" b="1" dirty="0" smtClean="0">
                <a:solidFill>
                  <a:srgbClr val="FF6600"/>
                </a:solidFill>
              </a:rPr>
              <a:t>MD Communications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0900" y="201796"/>
            <a:ext cx="6823307" cy="232355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000000"/>
                </a:solidFill>
              </a:rPr>
              <a:t>On The Web: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Online Presence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It’s All About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Conversion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0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-1902"/>
            <a:ext cx="4315965" cy="517080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Please do not </a:t>
            </a:r>
            <a:r>
              <a:rPr lang="en-US" b="1" dirty="0" smtClean="0">
                <a:solidFill>
                  <a:srgbClr val="FF6600"/>
                </a:solidFill>
                <a:latin typeface="Verdana" charset="0"/>
                <a:ea typeface="ＭＳ Ｐゴシック" charset="0"/>
                <a:cs typeface="ＭＳ Ｐゴシック" charset="0"/>
              </a:rPr>
              <a:t>“we” 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all over your website</a:t>
            </a:r>
            <a:endParaRPr lang="en-US" b="1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iStock_000001604924Smallx300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98"/>
            <a:ext cx="4565212" cy="683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9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1" descr="rta_portal_carto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93" y="4049713"/>
            <a:ext cx="3416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14313" y="1352240"/>
            <a:ext cx="8367145" cy="44291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Brochures or whitepaper</a:t>
            </a:r>
          </a:p>
          <a:p>
            <a:pPr eaLnBrk="1" hangingPunct="1"/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Get more “valuable” content</a:t>
            </a:r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0" y="2786352"/>
            <a:ext cx="2415122" cy="3413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54" y="2560014"/>
            <a:ext cx="3110192" cy="4285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600" y="127572"/>
            <a:ext cx="9016300" cy="85595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Comfort blankets.</a:t>
            </a:r>
            <a:r>
              <a:rPr lang="en-US" b="1" dirty="0" smtClean="0"/>
              <a:t> Do you have them?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72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2213" cy="6477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Social Media </a:t>
            </a:r>
            <a:r>
              <a:rPr lang="en-US">
                <a:solidFill>
                  <a:srgbClr val="FF6600"/>
                </a:solidFill>
                <a:latin typeface="Verdana" charset="0"/>
                <a:ea typeface="ＭＳ Ｐゴシック" charset="0"/>
                <a:cs typeface="ＭＳ Ｐゴシック" charset="0"/>
              </a:rPr>
              <a:t>Engagement</a:t>
            </a:r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 Model</a:t>
            </a:r>
          </a:p>
        </p:txBody>
      </p:sp>
      <p:cxnSp>
        <p:nvCxnSpPr>
          <p:cNvPr id="20482" name="Straight Connector 4"/>
          <p:cNvCxnSpPr>
            <a:cxnSpLocks noChangeShapeType="1"/>
          </p:cNvCxnSpPr>
          <p:nvPr/>
        </p:nvCxnSpPr>
        <p:spPr bwMode="auto">
          <a:xfrm rot="5400000">
            <a:off x="1472407" y="3952081"/>
            <a:ext cx="4953000" cy="1587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3" name="Straight Connector 8"/>
          <p:cNvCxnSpPr>
            <a:cxnSpLocks noChangeShapeType="1"/>
          </p:cNvCxnSpPr>
          <p:nvPr/>
        </p:nvCxnSpPr>
        <p:spPr bwMode="auto">
          <a:xfrm rot="10800000">
            <a:off x="1357313" y="3838575"/>
            <a:ext cx="5183187" cy="1588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4" name="TextBox 10"/>
          <p:cNvSpPr txBox="1">
            <a:spLocks noChangeArrowheads="1"/>
          </p:cNvSpPr>
          <p:nvPr/>
        </p:nvSpPr>
        <p:spPr bwMode="auto">
          <a:xfrm>
            <a:off x="266700" y="3684588"/>
            <a:ext cx="1054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FF6600"/>
                </a:solidFill>
              </a:rPr>
              <a:t>Unengaged</a:t>
            </a:r>
          </a:p>
        </p:txBody>
      </p:sp>
      <p:sp>
        <p:nvSpPr>
          <p:cNvPr id="20485" name="TextBox 11"/>
          <p:cNvSpPr txBox="1">
            <a:spLocks noChangeArrowheads="1"/>
          </p:cNvSpPr>
          <p:nvPr/>
        </p:nvSpPr>
        <p:spPr bwMode="auto">
          <a:xfrm>
            <a:off x="6769100" y="36099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FF6600"/>
                </a:solidFill>
              </a:rPr>
              <a:t>Highly</a:t>
            </a:r>
          </a:p>
          <a:p>
            <a:pPr algn="ctr" eaLnBrk="1" hangingPunct="1"/>
            <a:r>
              <a:rPr lang="en-US" sz="12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20486" name="TextBox 12"/>
          <p:cNvSpPr txBox="1">
            <a:spLocks noChangeArrowheads="1"/>
          </p:cNvSpPr>
          <p:nvPr/>
        </p:nvSpPr>
        <p:spPr bwMode="auto">
          <a:xfrm>
            <a:off x="3386138" y="6429375"/>
            <a:ext cx="1119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FF6600"/>
                </a:solidFill>
              </a:rPr>
              <a:t>Un Targeted</a:t>
            </a:r>
          </a:p>
        </p:txBody>
      </p:sp>
      <p:sp>
        <p:nvSpPr>
          <p:cNvPr id="20487" name="TextBox 13"/>
          <p:cNvSpPr txBox="1">
            <a:spLocks noChangeArrowheads="1"/>
          </p:cNvSpPr>
          <p:nvPr/>
        </p:nvSpPr>
        <p:spPr bwMode="auto">
          <a:xfrm>
            <a:off x="3490913" y="942975"/>
            <a:ext cx="854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FF6600"/>
                </a:solidFill>
              </a:rPr>
              <a:t>Highly</a:t>
            </a:r>
          </a:p>
          <a:p>
            <a:pPr algn="ctr" eaLnBrk="1" hangingPunct="1"/>
            <a:r>
              <a:rPr lang="en-US" sz="1200">
                <a:solidFill>
                  <a:srgbClr val="FF6600"/>
                </a:solidFill>
              </a:rPr>
              <a:t>Targeted</a:t>
            </a:r>
          </a:p>
        </p:txBody>
      </p:sp>
      <p:sp>
        <p:nvSpPr>
          <p:cNvPr id="15" name="Cloud 14"/>
          <p:cNvSpPr/>
          <p:nvPr/>
        </p:nvSpPr>
        <p:spPr bwMode="auto">
          <a:xfrm>
            <a:off x="762000" y="1981200"/>
            <a:ext cx="2438400" cy="13716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>
              <a:latin typeface="Verdana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9" name="TextBox 15"/>
          <p:cNvSpPr txBox="1">
            <a:spLocks noChangeArrowheads="1"/>
          </p:cNvSpPr>
          <p:nvPr/>
        </p:nvSpPr>
        <p:spPr bwMode="auto">
          <a:xfrm>
            <a:off x="1143000" y="2362200"/>
            <a:ext cx="170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CONNECT</a:t>
            </a:r>
          </a:p>
        </p:txBody>
      </p:sp>
      <p:sp>
        <p:nvSpPr>
          <p:cNvPr id="17" name="Cloud 16"/>
          <p:cNvSpPr/>
          <p:nvPr/>
        </p:nvSpPr>
        <p:spPr bwMode="auto">
          <a:xfrm>
            <a:off x="914400" y="4724400"/>
            <a:ext cx="2438400" cy="13716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>
              <a:latin typeface="Verdana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91" name="TextBox 17"/>
          <p:cNvSpPr txBox="1">
            <a:spLocks noChangeArrowheads="1"/>
          </p:cNvSpPr>
          <p:nvPr/>
        </p:nvSpPr>
        <p:spPr bwMode="auto">
          <a:xfrm>
            <a:off x="1143000" y="5105400"/>
            <a:ext cx="212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BROADCAST</a:t>
            </a:r>
          </a:p>
        </p:txBody>
      </p:sp>
      <p:sp>
        <p:nvSpPr>
          <p:cNvPr id="19" name="Cloud 18"/>
          <p:cNvSpPr/>
          <p:nvPr/>
        </p:nvSpPr>
        <p:spPr bwMode="auto">
          <a:xfrm>
            <a:off x="4343400" y="1981200"/>
            <a:ext cx="2438400" cy="13716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>
              <a:latin typeface="Verdana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93" name="TextBox 19"/>
          <p:cNvSpPr txBox="1">
            <a:spLocks noChangeArrowheads="1"/>
          </p:cNvSpPr>
          <p:nvPr/>
        </p:nvSpPr>
        <p:spPr bwMode="auto">
          <a:xfrm>
            <a:off x="4724400" y="2362200"/>
            <a:ext cx="1895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CONVERSE</a:t>
            </a:r>
          </a:p>
        </p:txBody>
      </p:sp>
      <p:sp>
        <p:nvSpPr>
          <p:cNvPr id="21" name="Cloud 20"/>
          <p:cNvSpPr/>
          <p:nvPr/>
        </p:nvSpPr>
        <p:spPr bwMode="auto">
          <a:xfrm>
            <a:off x="4343400" y="4705350"/>
            <a:ext cx="2438400" cy="13716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>
              <a:latin typeface="Verdana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95" name="TextBox 21"/>
          <p:cNvSpPr txBox="1">
            <a:spLocks noChangeArrowheads="1"/>
          </p:cNvSpPr>
          <p:nvPr/>
        </p:nvSpPr>
        <p:spPr bwMode="auto">
          <a:xfrm>
            <a:off x="4724400" y="5086350"/>
            <a:ext cx="1649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SHARING</a:t>
            </a:r>
          </a:p>
        </p:txBody>
      </p:sp>
    </p:spTree>
    <p:extLst>
      <p:ext uri="{BB962C8B-B14F-4D97-AF65-F5344CB8AC3E}">
        <p14:creationId xmlns:p14="http://schemas.microsoft.com/office/powerpoint/2010/main" val="236881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charset="0"/>
              </a:rPr>
              <a:t>You don’t </a:t>
            </a:r>
            <a:r>
              <a:rPr lang="en-US" b="1" dirty="0">
                <a:solidFill>
                  <a:srgbClr val="FF6600"/>
                </a:solidFill>
                <a:ea typeface="ＭＳ Ｐゴシック" charset="0"/>
              </a:rPr>
              <a:t>know</a:t>
            </a:r>
            <a:r>
              <a:rPr lang="en-US" b="1" dirty="0">
                <a:ea typeface="ＭＳ Ｐゴシック" charset="0"/>
              </a:rPr>
              <a:t> me!!!</a:t>
            </a:r>
          </a:p>
        </p:txBody>
      </p:sp>
      <p:pic>
        <p:nvPicPr>
          <p:cNvPr id="235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110061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2627313" y="3789363"/>
            <a:ext cx="4681537" cy="5762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539750" y="1125538"/>
            <a:ext cx="3206750" cy="3959225"/>
          </a:xfrm>
        </p:spPr>
        <p:txBody>
          <a:bodyPr>
            <a:noAutofit/>
          </a:bodyPr>
          <a:lstStyle/>
          <a:p>
            <a:r>
              <a:rPr lang="en-US" b="1" dirty="0">
                <a:ea typeface="ＭＳ Ｐゴシック" charset="0"/>
              </a:rPr>
              <a:t>But I expect you to </a:t>
            </a:r>
            <a:r>
              <a:rPr lang="en-US" b="1" dirty="0">
                <a:solidFill>
                  <a:srgbClr val="FF6600"/>
                </a:solidFill>
                <a:ea typeface="ＭＳ Ｐゴシック" charset="0"/>
              </a:rPr>
              <a:t>know</a:t>
            </a:r>
            <a:r>
              <a:rPr lang="en-US" b="1" dirty="0">
                <a:ea typeface="ＭＳ Ｐゴシック" charset="0"/>
              </a:rPr>
              <a:t> who I am!</a:t>
            </a:r>
            <a:br>
              <a:rPr lang="en-US" b="1" dirty="0">
                <a:ea typeface="ＭＳ Ｐゴシック" charset="0"/>
              </a:rPr>
            </a:br>
            <a:r>
              <a:rPr lang="en-US" b="1" dirty="0">
                <a:ea typeface="ＭＳ Ｐゴシック" charset="0"/>
              </a:rPr>
              <a:t/>
            </a:r>
            <a:br>
              <a:rPr lang="en-US" b="1" dirty="0">
                <a:ea typeface="ＭＳ Ｐゴシック" charset="0"/>
              </a:rPr>
            </a:br>
            <a:r>
              <a:rPr lang="en-US" b="1" dirty="0">
                <a:ea typeface="ＭＳ Ｐゴシック" charset="0"/>
              </a:rPr>
              <a:t>I really do</a:t>
            </a:r>
          </a:p>
        </p:txBody>
      </p:sp>
      <p:pic>
        <p:nvPicPr>
          <p:cNvPr id="24578" name="Picture 4" descr="iphone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450"/>
            <a:ext cx="3384550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meliss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96975"/>
            <a:ext cx="259238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81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Title 1"/>
          <p:cNvSpPr txBox="1">
            <a:spLocks/>
          </p:cNvSpPr>
          <p:nvPr/>
        </p:nvSpPr>
        <p:spPr bwMode="auto">
          <a:xfrm>
            <a:off x="1344613" y="1377156"/>
            <a:ext cx="56530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6000" b="1" dirty="0" smtClean="0">
                <a:solidFill>
                  <a:schemeClr val="tx1"/>
                </a:solidFill>
              </a:rPr>
              <a:t>Social media</a:t>
            </a:r>
          </a:p>
          <a:p>
            <a:r>
              <a:rPr lang="en-GB" sz="6000" b="1" dirty="0" smtClean="0">
                <a:solidFill>
                  <a:schemeClr val="tx1"/>
                </a:solidFill>
              </a:rPr>
              <a:t>rule</a:t>
            </a:r>
            <a:r>
              <a:rPr lang="en-GB" sz="6000" b="1" dirty="0">
                <a:solidFill>
                  <a:srgbClr val="FF6600"/>
                </a:solidFill>
              </a:rPr>
              <a:t/>
            </a:r>
            <a:br>
              <a:rPr lang="en-GB" sz="6000" b="1" dirty="0">
                <a:solidFill>
                  <a:srgbClr val="FF6600"/>
                </a:solidFill>
              </a:rPr>
            </a:br>
            <a:r>
              <a:rPr lang="en-GB" sz="6000" b="1" dirty="0">
                <a:solidFill>
                  <a:srgbClr val="FF6600"/>
                </a:solidFill>
              </a:rPr>
              <a:t>		   </a:t>
            </a:r>
            <a:r>
              <a:rPr lang="en-GB" sz="6000" b="1" dirty="0">
                <a:solidFill>
                  <a:schemeClr val="tx1"/>
                </a:solidFill>
              </a:rPr>
              <a:t>of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8904" y="1219572"/>
            <a:ext cx="5256584" cy="377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3900" b="1" dirty="0">
                <a:ln w="12700">
                  <a:solidFill>
                    <a:srgbClr val="E3851D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5042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4288" y="425450"/>
            <a:ext cx="9371012" cy="1296988"/>
          </a:xfrm>
        </p:spPr>
        <p:txBody>
          <a:bodyPr>
            <a:noAutofit/>
          </a:bodyPr>
          <a:lstStyle/>
          <a:p>
            <a:r>
              <a:rPr lang="en-US" b="1" dirty="0">
                <a:ea typeface="ＭＳ Ｐゴシック" charset="0"/>
              </a:rPr>
              <a:t>Really?  </a:t>
            </a:r>
            <a:r>
              <a:rPr lang="en-US" b="1" dirty="0" smtClean="0">
                <a:ea typeface="ＭＳ Ｐゴシック" charset="0"/>
              </a:rPr>
              <a:t>I </a:t>
            </a:r>
            <a:r>
              <a:rPr lang="en-US" b="1" dirty="0">
                <a:ea typeface="ＭＳ Ｐゴシック" charset="0"/>
              </a:rPr>
              <a:t>did </a:t>
            </a:r>
            <a:r>
              <a:rPr lang="en-US" b="1" dirty="0">
                <a:solidFill>
                  <a:srgbClr val="FF6600"/>
                </a:solidFill>
                <a:ea typeface="ＭＳ Ｐゴシック" charset="0"/>
              </a:rPr>
              <a:t>not want </a:t>
            </a:r>
            <a:r>
              <a:rPr lang="en-US" b="1" dirty="0">
                <a:ea typeface="ＭＳ Ｐゴシック" charset="0"/>
              </a:rPr>
              <a:t>to know! </a:t>
            </a:r>
            <a:r>
              <a:rPr lang="en-US" b="1" dirty="0" smtClean="0">
                <a:ea typeface="ＭＳ Ｐゴシック" charset="0"/>
              </a:rPr>
              <a:t/>
            </a:r>
            <a:br>
              <a:rPr lang="en-US" b="1" dirty="0" smtClean="0">
                <a:ea typeface="ＭＳ Ｐゴシック" charset="0"/>
              </a:rPr>
            </a:br>
            <a:r>
              <a:rPr lang="en-US" b="1" dirty="0" smtClean="0">
                <a:ea typeface="ＭＳ Ｐゴシック" charset="0"/>
              </a:rPr>
              <a:t>NEVER </a:t>
            </a:r>
            <a:r>
              <a:rPr lang="en-US" b="1" dirty="0">
                <a:ea typeface="ＭＳ Ｐゴシック" charset="0"/>
              </a:rPr>
              <a:t>break </a:t>
            </a:r>
            <a:r>
              <a:rPr lang="en-US" b="1" dirty="0">
                <a:solidFill>
                  <a:srgbClr val="FF6600"/>
                </a:solidFill>
                <a:ea typeface="ＭＳ Ｐゴシック" charset="0"/>
              </a:rPr>
              <a:t>Rule No.1 </a:t>
            </a:r>
            <a:r>
              <a:rPr lang="en-US" b="1" dirty="0">
                <a:ea typeface="ＭＳ Ｐゴシック" charset="0"/>
              </a:rPr>
              <a:t>of social media</a:t>
            </a:r>
          </a:p>
        </p:txBody>
      </p:sp>
      <p:pic>
        <p:nvPicPr>
          <p:cNvPr id="317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708275"/>
            <a:ext cx="81407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32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Twitter </a:t>
            </a:r>
            <a:r>
              <a:rPr lang="en-US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clinics</a:t>
            </a:r>
          </a:p>
        </p:txBody>
      </p:sp>
      <p:pic>
        <p:nvPicPr>
          <p:cNvPr id="3993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770572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42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a typeface="ＭＳ Ｐゴシック" charset="0"/>
              </a:rPr>
              <a:t>I am going to </a:t>
            </a:r>
            <a:r>
              <a:rPr lang="en-US" b="1" dirty="0">
                <a:solidFill>
                  <a:srgbClr val="FF6600"/>
                </a:solidFill>
                <a:ea typeface="ＭＳ Ｐゴシック" charset="0"/>
              </a:rPr>
              <a:t>complain</a:t>
            </a:r>
            <a:r>
              <a:rPr lang="en-US" b="1" dirty="0">
                <a:ea typeface="ＭＳ Ｐゴシック" charset="0"/>
              </a:rPr>
              <a:t> in different ways now!</a:t>
            </a:r>
          </a:p>
        </p:txBody>
      </p:sp>
      <p:pic>
        <p:nvPicPr>
          <p:cNvPr id="307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8220075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78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3210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3779" y="0"/>
            <a:ext cx="1072919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ＭＳ Ｐゴシック" charset="0"/>
              </a:rPr>
              <a:t>Does video drive website </a:t>
            </a:r>
            <a:r>
              <a:rPr lang="en-US" sz="3200" dirty="0" smtClean="0">
                <a:solidFill>
                  <a:srgbClr val="FF6600"/>
                </a:solidFill>
                <a:latin typeface="Verdana" charset="0"/>
                <a:ea typeface="ＭＳ Ｐゴシック" charset="0"/>
                <a:cs typeface="ＭＳ Ｐゴシック" charset="0"/>
              </a:rPr>
              <a:t>engagement?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528" y="4581128"/>
            <a:ext cx="5148064" cy="3861048"/>
          </a:xfrm>
          <a:prstGeom prst="rect">
            <a:avLst/>
          </a:prstGeom>
        </p:spPr>
      </p:pic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536" y="647700"/>
            <a:ext cx="4024070" cy="2858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500" y="635000"/>
            <a:ext cx="3963947" cy="2687422"/>
          </a:xfrm>
          <a:prstGeom prst="rect">
            <a:avLst/>
          </a:prstGeom>
        </p:spPr>
      </p:pic>
      <p:pic>
        <p:nvPicPr>
          <p:cNvPr id="2" name="Picture 1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8169" y="2786112"/>
            <a:ext cx="3620555" cy="28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7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79400"/>
            <a:ext cx="8964612" cy="1917700"/>
          </a:xfrm>
        </p:spPr>
        <p:txBody>
          <a:bodyPr>
            <a:normAutofit fontScale="90000"/>
          </a:bodyPr>
          <a:lstStyle/>
          <a:p>
            <a:pPr algn="r"/>
            <a:r>
              <a:rPr lang="en-GB" b="1" dirty="0" smtClean="0"/>
              <a:t>Win one of </a:t>
            </a:r>
            <a:r>
              <a:rPr lang="en-GB" b="1" dirty="0" smtClean="0">
                <a:solidFill>
                  <a:srgbClr val="FF6600"/>
                </a:solidFill>
              </a:rPr>
              <a:t>four free places </a:t>
            </a:r>
            <a:r>
              <a:rPr lang="en-GB" b="1" dirty="0" smtClean="0"/>
              <a:t>at our </a:t>
            </a:r>
            <a:r>
              <a:rPr lang="en-GB" b="1" dirty="0" smtClean="0">
                <a:solidFill>
                  <a:srgbClr val="FF6600"/>
                </a:solidFill>
              </a:rPr>
              <a:t>“It’s All About Conversion”</a:t>
            </a:r>
            <a:r>
              <a:rPr lang="en-GB" b="1" dirty="0" smtClean="0"/>
              <a:t> workshop in November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2733948"/>
            <a:ext cx="7572428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tx1"/>
                </a:solidFill>
                <a:latin typeface="+mj-lt"/>
              </a:rPr>
              <a:t>What’s 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6000" dirty="0">
                <a:solidFill>
                  <a:srgbClr val="FF6600"/>
                </a:solidFill>
                <a:latin typeface="+mj-lt"/>
              </a:rPr>
              <a:t>average </a:t>
            </a:r>
            <a:r>
              <a:rPr lang="en-US" sz="6000" dirty="0" smtClean="0">
                <a:solidFill>
                  <a:srgbClr val="FF6600"/>
                </a:solidFill>
                <a:latin typeface="+mj-lt"/>
              </a:rPr>
              <a:t>bounce rate </a:t>
            </a:r>
            <a:r>
              <a:rPr lang="en-US" sz="6000" dirty="0" smtClean="0">
                <a:latin typeface="+mj-lt"/>
              </a:rPr>
              <a:t>on a law firm’s website?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9388" y="6190332"/>
            <a:ext cx="8964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082"/>
                </a:solidFill>
                <a:latin typeface="Verdana" pitchFamily="34" charset="0"/>
              </a:defRPr>
            </a:lvl9pPr>
          </a:lstStyle>
          <a:p>
            <a:r>
              <a:rPr lang="en-GB" sz="1600" b="0" dirty="0" smtClean="0"/>
              <a:t>* 203 websites surveyed (2 – 100 partners)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78901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 </a:t>
            </a:r>
            <a:r>
              <a:rPr lang="en-US" b="1" dirty="0" smtClean="0">
                <a:solidFill>
                  <a:srgbClr val="FF6600"/>
                </a:solidFill>
              </a:rPr>
              <a:t>bet!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556792"/>
            <a:ext cx="70231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2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724025" y="619990"/>
            <a:ext cx="4708525" cy="6281738"/>
            <a:chOff x="3203575" y="981075"/>
            <a:chExt cx="4708525" cy="6281738"/>
          </a:xfrm>
        </p:grpSpPr>
        <p:pic>
          <p:nvPicPr>
            <p:cNvPr id="3788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55" t="5774" r="26511" b="2625"/>
            <a:stretch>
              <a:fillRect/>
            </a:stretch>
          </p:blipFill>
          <p:spPr bwMode="auto">
            <a:xfrm>
              <a:off x="3203575" y="981075"/>
              <a:ext cx="4708525" cy="628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2311400"/>
              <a:ext cx="2464334" cy="3492500"/>
            </a:xfrm>
            <a:prstGeom prst="rect">
              <a:avLst/>
            </a:prstGeom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600" y="127572"/>
            <a:ext cx="9016300" cy="855956"/>
          </a:xfrm>
        </p:spPr>
        <p:txBody>
          <a:bodyPr>
            <a:normAutofit/>
          </a:bodyPr>
          <a:lstStyle/>
          <a:p>
            <a:r>
              <a:rPr lang="en-US" b="1" dirty="0" smtClean="0"/>
              <a:t>You HAVE to be </a:t>
            </a:r>
            <a:r>
              <a:rPr lang="en-US" b="1" dirty="0" smtClean="0">
                <a:solidFill>
                  <a:srgbClr val="FF6600"/>
                </a:solidFill>
              </a:rPr>
              <a:t>mobile optimised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356" y="1117600"/>
            <a:ext cx="6190544" cy="208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9500" y="3546038"/>
            <a:ext cx="5486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are </a:t>
            </a:r>
            <a:r>
              <a:rPr lang="en-US" sz="3200" dirty="0" smtClean="0">
                <a:solidFill>
                  <a:srgbClr val="FF6600"/>
                </a:solidFill>
              </a:rPr>
              <a:t>only three things </a:t>
            </a:r>
            <a:r>
              <a:rPr lang="en-US" sz="3200" dirty="0" smtClean="0"/>
              <a:t>that visitors use a law firm’s mobile website to do “today” :-</a:t>
            </a:r>
          </a:p>
          <a:p>
            <a:endParaRPr lang="en-US" sz="1200" dirty="0"/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Find you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Phone you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View you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267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iStock_000003004360X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196975"/>
            <a:ext cx="66960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611188" y="1341438"/>
            <a:ext cx="1150937" cy="936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68611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Any questions before the “answer”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3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to the question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799288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43.67%</a:t>
            </a:r>
            <a:endParaRPr lang="en-GB" sz="2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38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566" y="4932167"/>
            <a:ext cx="1396704" cy="15712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388" y="188912"/>
            <a:ext cx="8964612" cy="73818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tilliumText25L 400 wt" charset="0"/>
                <a:ea typeface="ＭＳ Ｐゴシック" charset="0"/>
              </a:rPr>
              <a:t>Who’s afraid of the </a:t>
            </a:r>
            <a:r>
              <a:rPr lang="en-US" b="1" dirty="0" smtClean="0">
                <a:solidFill>
                  <a:srgbClr val="FF6600"/>
                </a:solidFill>
                <a:latin typeface="TitilliumText25L 400 wt" charset="0"/>
                <a:ea typeface="ＭＳ Ｐゴシック" charset="0"/>
              </a:rPr>
              <a:t>big bad </a:t>
            </a:r>
            <a:r>
              <a:rPr lang="en-US" b="1" dirty="0" smtClean="0">
                <a:latin typeface="TitilliumText25L 400 wt" charset="0"/>
                <a:ea typeface="ＭＳ Ｐゴシック" charset="0"/>
              </a:rPr>
              <a:t>wolf?</a:t>
            </a:r>
            <a:endParaRPr lang="en-US" b="1" dirty="0">
              <a:latin typeface="TitilliumText25L 400 wt" charset="0"/>
              <a:ea typeface="ＭＳ Ｐゴシック" charset="0"/>
            </a:endParaRP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300" y="1556468"/>
            <a:ext cx="3193223" cy="13474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7635" y="2539310"/>
            <a:ext cx="72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£15m</a:t>
            </a:r>
            <a:endParaRPr lang="en-US" dirty="0"/>
          </a:p>
        </p:txBody>
      </p:sp>
      <p:pic>
        <p:nvPicPr>
          <p:cNvPr id="7" name="Picture 6" descr="coop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559"/>
            <a:ext cx="4673600" cy="1739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2623" y="57007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£5m</a:t>
            </a:r>
            <a:endParaRPr lang="en-US" dirty="0"/>
          </a:p>
        </p:txBody>
      </p:sp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7533" y="1185189"/>
            <a:ext cx="2366031" cy="15470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69584" y="2916875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£1m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1134" y="4684768"/>
            <a:ext cx="1841500" cy="203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723" y="3191364"/>
            <a:ext cx="4049712" cy="13326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18289" y="4161584"/>
            <a:ext cx="87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£10m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7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Conversion</a:t>
            </a:r>
            <a:r>
              <a:rPr lang="en-US" b="1" dirty="0" smtClean="0"/>
              <a:t> defined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con·ver·sion  (kn-vûrzhn, -shn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sz="2800" i="1" dirty="0" smtClean="0"/>
              <a:t>noun</a:t>
            </a:r>
          </a:p>
          <a:p>
            <a:pPr marL="0" indent="0">
              <a:buNone/>
            </a:pPr>
            <a:r>
              <a:rPr lang="en-US" b="1" dirty="0"/>
              <a:t>1.</a:t>
            </a:r>
            <a:r>
              <a:rPr lang="en-US" dirty="0"/>
              <a:t> the act or process of converting; state of being converted. </a:t>
            </a:r>
          </a:p>
          <a:p>
            <a:pPr marL="0" indent="0">
              <a:buNone/>
            </a:pPr>
            <a:r>
              <a:rPr lang="en-US" b="1" dirty="0"/>
              <a:t>2.</a:t>
            </a:r>
            <a:r>
              <a:rPr lang="en-US" dirty="0"/>
              <a:t> change in character, form, or function. </a:t>
            </a:r>
          </a:p>
          <a:p>
            <a:pPr marL="0" indent="0">
              <a:buNone/>
            </a:pPr>
            <a:r>
              <a:rPr lang="en-US" b="1" dirty="0"/>
              <a:t>3.</a:t>
            </a:r>
            <a:r>
              <a:rPr lang="en-US" dirty="0"/>
              <a:t> spiritual change from sinfulness to righteousness.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4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6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page </a:t>
            </a:r>
            <a:r>
              <a:rPr lang="en-US" b="1" dirty="0" smtClean="0">
                <a:solidFill>
                  <a:srgbClr val="FF6600"/>
                </a:solidFill>
              </a:rPr>
              <a:t>analysis</a:t>
            </a:r>
            <a:endParaRPr lang="en-US" b="1" dirty="0">
              <a:solidFill>
                <a:srgbClr val="FF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827287"/>
              </p:ext>
            </p:extLst>
          </p:nvPr>
        </p:nvGraphicFramePr>
        <p:xfrm>
          <a:off x="193270" y="1388722"/>
          <a:ext cx="8440108" cy="4343400"/>
        </p:xfrm>
        <a:graphic>
          <a:graphicData uri="http://schemas.openxmlformats.org/drawingml/2006/table">
            <a:tbl>
              <a:tblPr/>
              <a:tblGrid>
                <a:gridCol w="3688034"/>
                <a:gridCol w="1749626"/>
                <a:gridCol w="1490424"/>
                <a:gridCol w="151202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 Views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 page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news page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contact page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contact page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13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37" y="1365411"/>
            <a:ext cx="7706158" cy="547542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9830" y="165672"/>
            <a:ext cx="8229600" cy="855956"/>
          </a:xfrm>
        </p:spPr>
        <p:txBody>
          <a:bodyPr/>
          <a:lstStyle/>
          <a:p>
            <a:pPr algn="r"/>
            <a:r>
              <a:rPr lang="en-US" b="1" dirty="0" smtClean="0"/>
              <a:t>Content/form </a:t>
            </a:r>
            <a:r>
              <a:rPr lang="en-US" b="1" dirty="0" smtClean="0">
                <a:solidFill>
                  <a:srgbClr val="FF6600"/>
                </a:solidFill>
              </a:rPr>
              <a:t>experiments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1"/>
            <a:ext cx="9192765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latin typeface="Verdana" charset="0"/>
                <a:ea typeface="ＭＳ Ｐゴシック" charset="0"/>
                <a:cs typeface="ＭＳ Ｐゴシック" charset="0"/>
              </a:rPr>
              <a:t>Website </a:t>
            </a:r>
            <a:r>
              <a:rPr lang="en-US" sz="32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  <a:cs typeface="ＭＳ Ｐゴシック" charset="0"/>
              </a:rPr>
              <a:t>language patterns </a:t>
            </a:r>
            <a:r>
              <a:rPr lang="en-US" sz="3200" b="1" dirty="0" smtClean="0">
                <a:latin typeface="Verdana" charset="0"/>
                <a:ea typeface="ＭＳ Ｐゴシック" charset="0"/>
                <a:cs typeface="ＭＳ Ｐゴシック" charset="0"/>
              </a:rPr>
              <a:t>– talk “afters”</a:t>
            </a:r>
            <a:endParaRPr lang="en-US" sz="3200" b="1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Picture 5" descr="cak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113"/>
            <a:ext cx="9144000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04" y="6474822"/>
            <a:ext cx="4467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Courtesy of http://www.andybounds.com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2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Explain the </a:t>
            </a:r>
            <a:r>
              <a:rPr lang="en-US" b="1" dirty="0" smtClean="0">
                <a:solidFill>
                  <a:srgbClr val="FF6600"/>
                </a:solidFill>
              </a:rPr>
              <a:t>context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Picture 3" descr="apil-injury-lawyers-(page-picture-large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224155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670299"/>
            <a:ext cx="2755900" cy="2170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102162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5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329</Words>
  <Application>Microsoft Macintosh PowerPoint</Application>
  <PresentationFormat>On-screen Show (4:3)</PresentationFormat>
  <Paragraphs>125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On The Web: Online Presence It’s All About  Conversion</vt:lpstr>
      <vt:lpstr>Win one of four free places at our “It’s All About Conversion” workshop in November</vt:lpstr>
      <vt:lpstr>Who’s afraid of the big bad wolf?</vt:lpstr>
      <vt:lpstr>Conversion defined</vt:lpstr>
      <vt:lpstr>PowerPoint Presentation</vt:lpstr>
      <vt:lpstr>Exit page analysis</vt:lpstr>
      <vt:lpstr>Content/form experiments</vt:lpstr>
      <vt:lpstr>Website language patterns – talk “afters”</vt:lpstr>
      <vt:lpstr>Explain the context</vt:lpstr>
      <vt:lpstr>Please do not “we” all over your website</vt:lpstr>
      <vt:lpstr>Comfort blankets. Do you have them?</vt:lpstr>
      <vt:lpstr>Social Media Engagement Model</vt:lpstr>
      <vt:lpstr>You don’t know me!!!</vt:lpstr>
      <vt:lpstr>But I expect you to know who I am!  I really do</vt:lpstr>
      <vt:lpstr>PowerPoint Presentation</vt:lpstr>
      <vt:lpstr>Really?  I did not want to know!  NEVER break Rule No.1 of social media</vt:lpstr>
      <vt:lpstr>Twitter clinics</vt:lpstr>
      <vt:lpstr>I am going to complain in different ways now!</vt:lpstr>
      <vt:lpstr>PowerPoint Presentation</vt:lpstr>
      <vt:lpstr>You bet!</vt:lpstr>
      <vt:lpstr>You HAVE to be mobile optimised </vt:lpstr>
      <vt:lpstr>Any questions before the “answer”</vt:lpstr>
      <vt:lpstr>The answer to the question</vt:lpstr>
    </vt:vector>
  </TitlesOfParts>
  <Company>Conscious Solutions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Gilroy</dc:creator>
  <cp:lastModifiedBy>David Gilroy</cp:lastModifiedBy>
  <cp:revision>79</cp:revision>
  <dcterms:created xsi:type="dcterms:W3CDTF">2013-09-18T16:46:41Z</dcterms:created>
  <dcterms:modified xsi:type="dcterms:W3CDTF">2013-10-08T12:51:15Z</dcterms:modified>
</cp:coreProperties>
</file>