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60" r:id="rId6"/>
    <p:sldId id="259" r:id="rId7"/>
    <p:sldId id="268" r:id="rId8"/>
    <p:sldId id="261" r:id="rId9"/>
    <p:sldId id="262" r:id="rId10"/>
    <p:sldId id="264"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F00"/>
    <a:srgbClr val="004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87446" autoAdjust="0"/>
  </p:normalViewPr>
  <p:slideViewPr>
    <p:cSldViewPr snapToGrid="0">
      <p:cViewPr varScale="1">
        <p:scale>
          <a:sx n="100" d="100"/>
          <a:sy n="100" d="100"/>
        </p:scale>
        <p:origin x="-544" y="-104"/>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0638E-949A-401D-8B7A-0DB7CE4CFC85}" type="doc">
      <dgm:prSet loTypeId="urn:microsoft.com/office/officeart/2005/8/layout/pyramid4" loCatId="relationship" qsTypeId="urn:microsoft.com/office/officeart/2005/8/quickstyle/simple1" qsCatId="simple" csTypeId="urn:microsoft.com/office/officeart/2005/8/colors/colorful2" csCatId="colorful" phldr="1"/>
      <dgm:spPr/>
      <dgm:t>
        <a:bodyPr/>
        <a:lstStyle/>
        <a:p>
          <a:endParaRPr lang="en-GB"/>
        </a:p>
      </dgm:t>
    </dgm:pt>
    <dgm:pt modelId="{BF24175F-5FFC-4B1C-9C48-3593BD093495}">
      <dgm:prSet phldrT="[Text]"/>
      <dgm:spPr/>
      <dgm:t>
        <a:bodyPr/>
        <a:lstStyle/>
        <a:p>
          <a:r>
            <a:rPr lang="en-GB" b="1" dirty="0" smtClean="0"/>
            <a:t>Time</a:t>
          </a:r>
          <a:endParaRPr lang="en-GB" b="1" dirty="0"/>
        </a:p>
      </dgm:t>
    </dgm:pt>
    <dgm:pt modelId="{411F3291-F759-453E-95EF-9E55E343B7FE}" type="parTrans" cxnId="{D3A70B94-0B5D-4249-863C-49A70DF44C34}">
      <dgm:prSet/>
      <dgm:spPr/>
      <dgm:t>
        <a:bodyPr/>
        <a:lstStyle/>
        <a:p>
          <a:endParaRPr lang="en-GB"/>
        </a:p>
      </dgm:t>
    </dgm:pt>
    <dgm:pt modelId="{335A5CA7-59DF-48E4-A62C-7E324D8D757C}" type="sibTrans" cxnId="{D3A70B94-0B5D-4249-863C-49A70DF44C34}">
      <dgm:prSet/>
      <dgm:spPr/>
      <dgm:t>
        <a:bodyPr/>
        <a:lstStyle/>
        <a:p>
          <a:endParaRPr lang="en-GB"/>
        </a:p>
      </dgm:t>
    </dgm:pt>
    <dgm:pt modelId="{7965DF0C-EF09-4515-B099-67D7F8085AC5}">
      <dgm:prSet phldrT="[Text]"/>
      <dgm:spPr/>
      <dgm:t>
        <a:bodyPr/>
        <a:lstStyle/>
        <a:p>
          <a:r>
            <a:rPr lang="en-GB" b="1" dirty="0" smtClean="0"/>
            <a:t>Resource</a:t>
          </a:r>
          <a:endParaRPr lang="en-GB" b="1" dirty="0"/>
        </a:p>
      </dgm:t>
    </dgm:pt>
    <dgm:pt modelId="{C52EAD78-90BB-462C-826E-81F900B8B832}" type="parTrans" cxnId="{1568C709-386A-4253-B87D-C3D6ABE84D62}">
      <dgm:prSet/>
      <dgm:spPr/>
      <dgm:t>
        <a:bodyPr/>
        <a:lstStyle/>
        <a:p>
          <a:endParaRPr lang="en-GB"/>
        </a:p>
      </dgm:t>
    </dgm:pt>
    <dgm:pt modelId="{70AD7A6A-5E35-4D9D-89F9-5745E0D3682A}" type="sibTrans" cxnId="{1568C709-386A-4253-B87D-C3D6ABE84D62}">
      <dgm:prSet/>
      <dgm:spPr/>
      <dgm:t>
        <a:bodyPr/>
        <a:lstStyle/>
        <a:p>
          <a:endParaRPr lang="en-GB"/>
        </a:p>
      </dgm:t>
    </dgm:pt>
    <dgm:pt modelId="{4AAB499D-77D0-4138-9BAE-6FD97F112E5D}">
      <dgm:prSet phldrT="[Text]"/>
      <dgm:spPr/>
      <dgm:t>
        <a:bodyPr/>
        <a:lstStyle/>
        <a:p>
          <a:endParaRPr lang="en-GB" b="1" dirty="0" smtClean="0"/>
        </a:p>
        <a:p>
          <a:r>
            <a:rPr lang="en-GB" b="1" dirty="0" smtClean="0"/>
            <a:t>Project Management</a:t>
          </a:r>
          <a:endParaRPr lang="en-GB" b="1" dirty="0"/>
        </a:p>
      </dgm:t>
    </dgm:pt>
    <dgm:pt modelId="{81C32FCC-60F7-43EB-BC87-1CA801549EDF}" type="parTrans" cxnId="{472217CA-01C6-4F37-9A38-4B89FA849D57}">
      <dgm:prSet/>
      <dgm:spPr/>
      <dgm:t>
        <a:bodyPr/>
        <a:lstStyle/>
        <a:p>
          <a:endParaRPr lang="en-GB"/>
        </a:p>
      </dgm:t>
    </dgm:pt>
    <dgm:pt modelId="{35BC58F5-C9F7-4C73-9844-C6D0C948F343}" type="sibTrans" cxnId="{472217CA-01C6-4F37-9A38-4B89FA849D57}">
      <dgm:prSet/>
      <dgm:spPr/>
      <dgm:t>
        <a:bodyPr/>
        <a:lstStyle/>
        <a:p>
          <a:endParaRPr lang="en-GB"/>
        </a:p>
      </dgm:t>
    </dgm:pt>
    <dgm:pt modelId="{D320A257-1565-4899-8FDD-39B97DAE2BDF}">
      <dgm:prSet phldrT="[Text]"/>
      <dgm:spPr/>
      <dgm:t>
        <a:bodyPr/>
        <a:lstStyle/>
        <a:p>
          <a:r>
            <a:rPr lang="en-GB" b="1" dirty="0" smtClean="0"/>
            <a:t>Scope</a:t>
          </a:r>
          <a:endParaRPr lang="en-GB" b="1" dirty="0"/>
        </a:p>
      </dgm:t>
    </dgm:pt>
    <dgm:pt modelId="{C246EB79-4A4B-435A-A174-65C3C49AE1E1}" type="parTrans" cxnId="{E096F6B0-3D75-4DC6-A2C5-B6E9555A58A2}">
      <dgm:prSet/>
      <dgm:spPr/>
      <dgm:t>
        <a:bodyPr/>
        <a:lstStyle/>
        <a:p>
          <a:endParaRPr lang="en-GB"/>
        </a:p>
      </dgm:t>
    </dgm:pt>
    <dgm:pt modelId="{0EE0FB32-3BD0-4DEB-B91E-8E5FB9C7B6DA}" type="sibTrans" cxnId="{E096F6B0-3D75-4DC6-A2C5-B6E9555A58A2}">
      <dgm:prSet/>
      <dgm:spPr/>
      <dgm:t>
        <a:bodyPr/>
        <a:lstStyle/>
        <a:p>
          <a:endParaRPr lang="en-GB"/>
        </a:p>
      </dgm:t>
    </dgm:pt>
    <dgm:pt modelId="{12CC1471-347A-4240-8757-CFF3037952CE}" type="pres">
      <dgm:prSet presAssocID="{C250638E-949A-401D-8B7A-0DB7CE4CFC85}" presName="compositeShape" presStyleCnt="0">
        <dgm:presLayoutVars>
          <dgm:chMax val="9"/>
          <dgm:dir/>
          <dgm:resizeHandles val="exact"/>
        </dgm:presLayoutVars>
      </dgm:prSet>
      <dgm:spPr/>
      <dgm:t>
        <a:bodyPr/>
        <a:lstStyle/>
        <a:p>
          <a:endParaRPr lang="en-GB"/>
        </a:p>
      </dgm:t>
    </dgm:pt>
    <dgm:pt modelId="{E9DC334F-FF80-4291-BCF6-CA6C44AB8433}" type="pres">
      <dgm:prSet presAssocID="{C250638E-949A-401D-8B7A-0DB7CE4CFC85}" presName="triangle1" presStyleLbl="node1" presStyleIdx="0" presStyleCnt="4">
        <dgm:presLayoutVars>
          <dgm:bulletEnabled val="1"/>
        </dgm:presLayoutVars>
      </dgm:prSet>
      <dgm:spPr/>
      <dgm:t>
        <a:bodyPr/>
        <a:lstStyle/>
        <a:p>
          <a:endParaRPr lang="en-GB"/>
        </a:p>
      </dgm:t>
    </dgm:pt>
    <dgm:pt modelId="{98BA2F3F-36FC-4B65-A1F0-2B1CF77CE854}" type="pres">
      <dgm:prSet presAssocID="{C250638E-949A-401D-8B7A-0DB7CE4CFC85}" presName="triangle2" presStyleLbl="node1" presStyleIdx="1" presStyleCnt="4">
        <dgm:presLayoutVars>
          <dgm:bulletEnabled val="1"/>
        </dgm:presLayoutVars>
      </dgm:prSet>
      <dgm:spPr/>
      <dgm:t>
        <a:bodyPr/>
        <a:lstStyle/>
        <a:p>
          <a:endParaRPr lang="en-GB"/>
        </a:p>
      </dgm:t>
    </dgm:pt>
    <dgm:pt modelId="{CD18BAF4-5950-4218-B64B-6D65885F88C5}" type="pres">
      <dgm:prSet presAssocID="{C250638E-949A-401D-8B7A-0DB7CE4CFC85}" presName="triangle3" presStyleLbl="node1" presStyleIdx="2" presStyleCnt="4">
        <dgm:presLayoutVars>
          <dgm:bulletEnabled val="1"/>
        </dgm:presLayoutVars>
      </dgm:prSet>
      <dgm:spPr/>
      <dgm:t>
        <a:bodyPr/>
        <a:lstStyle/>
        <a:p>
          <a:endParaRPr lang="en-GB"/>
        </a:p>
      </dgm:t>
    </dgm:pt>
    <dgm:pt modelId="{0885AEFF-DC72-4FAA-A044-49EBFBE266F3}" type="pres">
      <dgm:prSet presAssocID="{C250638E-949A-401D-8B7A-0DB7CE4CFC85}" presName="triangle4" presStyleLbl="node1" presStyleIdx="3" presStyleCnt="4">
        <dgm:presLayoutVars>
          <dgm:bulletEnabled val="1"/>
        </dgm:presLayoutVars>
      </dgm:prSet>
      <dgm:spPr/>
      <dgm:t>
        <a:bodyPr/>
        <a:lstStyle/>
        <a:p>
          <a:endParaRPr lang="en-GB"/>
        </a:p>
      </dgm:t>
    </dgm:pt>
  </dgm:ptLst>
  <dgm:cxnLst>
    <dgm:cxn modelId="{1782F60F-68E3-4695-8D43-E5D86ADE9475}" type="presOf" srcId="{4AAB499D-77D0-4138-9BAE-6FD97F112E5D}" destId="{CD18BAF4-5950-4218-B64B-6D65885F88C5}" srcOrd="0" destOrd="0" presId="urn:microsoft.com/office/officeart/2005/8/layout/pyramid4"/>
    <dgm:cxn modelId="{1568C709-386A-4253-B87D-C3D6ABE84D62}" srcId="{C250638E-949A-401D-8B7A-0DB7CE4CFC85}" destId="{7965DF0C-EF09-4515-B099-67D7F8085AC5}" srcOrd="1" destOrd="0" parTransId="{C52EAD78-90BB-462C-826E-81F900B8B832}" sibTransId="{70AD7A6A-5E35-4D9D-89F9-5745E0D3682A}"/>
    <dgm:cxn modelId="{99429084-CB9E-43B3-823D-15BDCFF6F341}" type="presOf" srcId="{D320A257-1565-4899-8FDD-39B97DAE2BDF}" destId="{0885AEFF-DC72-4FAA-A044-49EBFBE266F3}" srcOrd="0" destOrd="0" presId="urn:microsoft.com/office/officeart/2005/8/layout/pyramid4"/>
    <dgm:cxn modelId="{472217CA-01C6-4F37-9A38-4B89FA849D57}" srcId="{C250638E-949A-401D-8B7A-0DB7CE4CFC85}" destId="{4AAB499D-77D0-4138-9BAE-6FD97F112E5D}" srcOrd="2" destOrd="0" parTransId="{81C32FCC-60F7-43EB-BC87-1CA801549EDF}" sibTransId="{35BC58F5-C9F7-4C73-9844-C6D0C948F343}"/>
    <dgm:cxn modelId="{E39CD727-638E-4396-8254-E14613E4491D}" type="presOf" srcId="{C250638E-949A-401D-8B7A-0DB7CE4CFC85}" destId="{12CC1471-347A-4240-8757-CFF3037952CE}" srcOrd="0" destOrd="0" presId="urn:microsoft.com/office/officeart/2005/8/layout/pyramid4"/>
    <dgm:cxn modelId="{E096F6B0-3D75-4DC6-A2C5-B6E9555A58A2}" srcId="{C250638E-949A-401D-8B7A-0DB7CE4CFC85}" destId="{D320A257-1565-4899-8FDD-39B97DAE2BDF}" srcOrd="3" destOrd="0" parTransId="{C246EB79-4A4B-435A-A174-65C3C49AE1E1}" sibTransId="{0EE0FB32-3BD0-4DEB-B91E-8E5FB9C7B6DA}"/>
    <dgm:cxn modelId="{F4893D33-3DDF-4FA4-9E4F-91EFBCE5585A}" type="presOf" srcId="{BF24175F-5FFC-4B1C-9C48-3593BD093495}" destId="{E9DC334F-FF80-4291-BCF6-CA6C44AB8433}" srcOrd="0" destOrd="0" presId="urn:microsoft.com/office/officeart/2005/8/layout/pyramid4"/>
    <dgm:cxn modelId="{D3A70B94-0B5D-4249-863C-49A70DF44C34}" srcId="{C250638E-949A-401D-8B7A-0DB7CE4CFC85}" destId="{BF24175F-5FFC-4B1C-9C48-3593BD093495}" srcOrd="0" destOrd="0" parTransId="{411F3291-F759-453E-95EF-9E55E343B7FE}" sibTransId="{335A5CA7-59DF-48E4-A62C-7E324D8D757C}"/>
    <dgm:cxn modelId="{C905794E-94AF-462B-91D1-1C98C658AE1B}" type="presOf" srcId="{7965DF0C-EF09-4515-B099-67D7F8085AC5}" destId="{98BA2F3F-36FC-4B65-A1F0-2B1CF77CE854}" srcOrd="0" destOrd="0" presId="urn:microsoft.com/office/officeart/2005/8/layout/pyramid4"/>
    <dgm:cxn modelId="{47C103AA-1729-4B20-84DD-AA1E9EB0EE0B}" type="presParOf" srcId="{12CC1471-347A-4240-8757-CFF3037952CE}" destId="{E9DC334F-FF80-4291-BCF6-CA6C44AB8433}" srcOrd="0" destOrd="0" presId="urn:microsoft.com/office/officeart/2005/8/layout/pyramid4"/>
    <dgm:cxn modelId="{25C33E38-9B13-48CE-8DA8-DDEA6FC4A7C2}" type="presParOf" srcId="{12CC1471-347A-4240-8757-CFF3037952CE}" destId="{98BA2F3F-36FC-4B65-A1F0-2B1CF77CE854}" srcOrd="1" destOrd="0" presId="urn:microsoft.com/office/officeart/2005/8/layout/pyramid4"/>
    <dgm:cxn modelId="{A67F8594-DE73-4922-A94D-0E32D709B761}" type="presParOf" srcId="{12CC1471-347A-4240-8757-CFF3037952CE}" destId="{CD18BAF4-5950-4218-B64B-6D65885F88C5}" srcOrd="2" destOrd="0" presId="urn:microsoft.com/office/officeart/2005/8/layout/pyramid4"/>
    <dgm:cxn modelId="{101E0038-D072-4305-8315-6167AC7C4D67}" type="presParOf" srcId="{12CC1471-347A-4240-8757-CFF3037952CE}" destId="{0885AEFF-DC72-4FAA-A044-49EBFBE266F3}"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334F-FF80-4291-BCF6-CA6C44AB8433}">
      <dsp:nvSpPr>
        <dsp:cNvPr id="0" name=""/>
        <dsp:cNvSpPr/>
      </dsp:nvSpPr>
      <dsp:spPr>
        <a:xfrm>
          <a:off x="3034271" y="0"/>
          <a:ext cx="2733675" cy="2733675"/>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Time</a:t>
          </a:r>
          <a:endParaRPr lang="en-GB" sz="1700" b="1" kern="1200" dirty="0"/>
        </a:p>
      </dsp:txBody>
      <dsp:txXfrm>
        <a:off x="3717690" y="1366838"/>
        <a:ext cx="1366837" cy="1366837"/>
      </dsp:txXfrm>
    </dsp:sp>
    <dsp:sp modelId="{98BA2F3F-36FC-4B65-A1F0-2B1CF77CE854}">
      <dsp:nvSpPr>
        <dsp:cNvPr id="0" name=""/>
        <dsp:cNvSpPr/>
      </dsp:nvSpPr>
      <dsp:spPr>
        <a:xfrm>
          <a:off x="1667433" y="2733675"/>
          <a:ext cx="2733675" cy="2733675"/>
        </a:xfrm>
        <a:prstGeom prst="triangle">
          <a:avLst/>
        </a:prstGeom>
        <a:solidFill>
          <a:schemeClr val="accent2">
            <a:hueOff val="3216763"/>
            <a:satOff val="-14594"/>
            <a:lumOff val="46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Resource</a:t>
          </a:r>
          <a:endParaRPr lang="en-GB" sz="1700" b="1" kern="1200" dirty="0"/>
        </a:p>
      </dsp:txBody>
      <dsp:txXfrm>
        <a:off x="2350852" y="4100513"/>
        <a:ext cx="1366837" cy="1366837"/>
      </dsp:txXfrm>
    </dsp:sp>
    <dsp:sp modelId="{CD18BAF4-5950-4218-B64B-6D65885F88C5}">
      <dsp:nvSpPr>
        <dsp:cNvPr id="0" name=""/>
        <dsp:cNvSpPr/>
      </dsp:nvSpPr>
      <dsp:spPr>
        <a:xfrm rot="10800000">
          <a:off x="3034271" y="2733675"/>
          <a:ext cx="2733675" cy="2733675"/>
        </a:xfrm>
        <a:prstGeom prst="triangle">
          <a:avLst/>
        </a:prstGeom>
        <a:solidFill>
          <a:schemeClr val="accent2">
            <a:hueOff val="6433526"/>
            <a:satOff val="-29187"/>
            <a:lumOff val="92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GB" sz="1700" b="1" kern="1200" dirty="0" smtClean="0"/>
        </a:p>
        <a:p>
          <a:pPr lvl="0" algn="ctr" defTabSz="755650">
            <a:lnSpc>
              <a:spcPct val="90000"/>
            </a:lnSpc>
            <a:spcBef>
              <a:spcPct val="0"/>
            </a:spcBef>
            <a:spcAft>
              <a:spcPct val="35000"/>
            </a:spcAft>
          </a:pPr>
          <a:r>
            <a:rPr lang="en-GB" sz="1700" b="1" kern="1200" dirty="0" smtClean="0"/>
            <a:t>Project Management</a:t>
          </a:r>
          <a:endParaRPr lang="en-GB" sz="1700" b="1" kern="1200" dirty="0"/>
        </a:p>
      </dsp:txBody>
      <dsp:txXfrm rot="10800000">
        <a:off x="3717690" y="2733675"/>
        <a:ext cx="1366837" cy="1366837"/>
      </dsp:txXfrm>
    </dsp:sp>
    <dsp:sp modelId="{0885AEFF-DC72-4FAA-A044-49EBFBE266F3}">
      <dsp:nvSpPr>
        <dsp:cNvPr id="0" name=""/>
        <dsp:cNvSpPr/>
      </dsp:nvSpPr>
      <dsp:spPr>
        <a:xfrm>
          <a:off x="4401108" y="2733675"/>
          <a:ext cx="2733675" cy="2733675"/>
        </a:xfrm>
        <a:prstGeom prst="triangle">
          <a:avLst/>
        </a:prstGeom>
        <a:solidFill>
          <a:schemeClr val="accent2">
            <a:hueOff val="9650288"/>
            <a:satOff val="-43781"/>
            <a:lumOff val="1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Scope</a:t>
          </a:r>
          <a:endParaRPr lang="en-GB" sz="1700" b="1" kern="1200" dirty="0"/>
        </a:p>
      </dsp:txBody>
      <dsp:txXfrm>
        <a:off x="5084527" y="4100513"/>
        <a:ext cx="1366837" cy="13668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B410C6-94C3-41A8-A416-0D7B50E6D794}" type="datetimeFigureOut">
              <a:rPr lang="en-GB" smtClean="0"/>
              <a:t>22/06/2015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3A90B5-C127-4AAB-80CB-D3D742431BC9}" type="slidenum">
              <a:rPr lang="en-GB" smtClean="0"/>
              <a:t>‹#›</a:t>
            </a:fld>
            <a:endParaRPr lang="en-GB"/>
          </a:p>
        </p:txBody>
      </p:sp>
    </p:spTree>
    <p:extLst>
      <p:ext uri="{BB962C8B-B14F-4D97-AF65-F5344CB8AC3E}">
        <p14:creationId xmlns:p14="http://schemas.microsoft.com/office/powerpoint/2010/main" val="1379082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CDB25-421F-4574-AF3A-0E3FE8F18E87}" type="datetimeFigureOut">
              <a:rPr lang="en-GB" smtClean="0"/>
              <a:t>22/06/2015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26554-53B1-417C-B618-627B46D2209F}" type="slidenum">
              <a:rPr lang="en-GB" smtClean="0"/>
              <a:t>‹#›</a:t>
            </a:fld>
            <a:endParaRPr lang="en-GB"/>
          </a:p>
        </p:txBody>
      </p:sp>
    </p:spTree>
    <p:extLst>
      <p:ext uri="{BB962C8B-B14F-4D97-AF65-F5344CB8AC3E}">
        <p14:creationId xmlns:p14="http://schemas.microsoft.com/office/powerpoint/2010/main" val="20078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imdb.com/name/nm0000442/?ref_=tt_trv_q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you’re all able to lie back and relax in the</a:t>
            </a:r>
            <a:r>
              <a:rPr lang="en-GB" baseline="0" dirty="0" smtClean="0"/>
              <a:t> sun – you’ve got plenty of time to implement all the marketing hints David’s just talked about?</a:t>
            </a:r>
            <a:endParaRPr lang="en-GB" dirty="0" smtClean="0"/>
          </a:p>
          <a:p>
            <a:endParaRPr lang="en-GB" dirty="0" smtClean="0"/>
          </a:p>
          <a:p>
            <a:r>
              <a:rPr lang="en-GB" dirty="0" smtClean="0"/>
              <a:t>In all work situations</a:t>
            </a:r>
            <a:r>
              <a:rPr lang="en-GB" baseline="0" dirty="0" smtClean="0"/>
              <a:t> we are faced with the traditional project management triangle of time, resource and scope. Has anyone heard of this?</a:t>
            </a:r>
          </a:p>
          <a:p>
            <a:r>
              <a:rPr lang="en-GB" baseline="0" dirty="0" smtClean="0"/>
              <a:t>This shows the constraints of project management where each force is in opposition to each other. It is used to manage projects when deadlines slip and resources are lost. Traditionally a project manager would manage both resources and dates to complete a project, more recently they would also consider scope to ensure that the most valuable items are delivered. Projects can be constrained in one particular area – for example adhering to the latest change in compliance or claiming new legal aid rates gives a fixed date, an unwillingness for an organisation to hire new staff gives you fixed resource, certain elements of work are mandatory which gives a fixed scope…</a:t>
            </a:r>
          </a:p>
          <a:p>
            <a:endParaRPr lang="en-GB" baseline="0" dirty="0" smtClean="0"/>
          </a:p>
          <a:p>
            <a:r>
              <a:rPr lang="en-GB" baseline="0" dirty="0" smtClean="0"/>
              <a:t>The question you’re all asking is how do I claw back time to do all the things I need to do?</a:t>
            </a:r>
          </a:p>
          <a:p>
            <a:pPr marL="171450" indent="-171450">
              <a:buFont typeface="Arial" panose="020B0604020202020204" pitchFamily="34" charset="0"/>
              <a:buChar char="•"/>
            </a:pPr>
            <a:r>
              <a:rPr lang="en-GB" baseline="0" dirty="0" smtClean="0"/>
              <a:t>How can I increase the number of new clients I take on while still dealing with my current workload?</a:t>
            </a:r>
          </a:p>
          <a:p>
            <a:pPr marL="171450" indent="-171450">
              <a:buFont typeface="Arial" panose="020B0604020202020204" pitchFamily="34" charset="0"/>
              <a:buChar char="•"/>
            </a:pPr>
            <a:r>
              <a:rPr lang="en-GB" baseline="0" dirty="0" smtClean="0"/>
              <a:t>Where do I find the time to follow up on quotes I’ve sent out to customers?</a:t>
            </a:r>
          </a:p>
          <a:p>
            <a:pPr marL="171450" indent="-171450">
              <a:buFont typeface="Arial" panose="020B0604020202020204" pitchFamily="34" charset="0"/>
              <a:buChar char="•"/>
            </a:pPr>
            <a:r>
              <a:rPr lang="en-GB" dirty="0" smtClean="0"/>
              <a:t>How do I set aside time to create a marketing</a:t>
            </a:r>
            <a:r>
              <a:rPr lang="en-GB" baseline="0" dirty="0" smtClean="0"/>
              <a:t> plan, never mind act on it?</a:t>
            </a:r>
          </a:p>
          <a:p>
            <a:pPr marL="171450" indent="-171450">
              <a:buFont typeface="Arial" panose="020B0604020202020204" pitchFamily="34" charset="0"/>
              <a:buChar char="•"/>
            </a:pPr>
            <a:r>
              <a:rPr lang="en-GB" baseline="0" dirty="0" smtClean="0"/>
              <a:t>Does my firm collect the right data for me to market effectively to contacts and clients?</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I’m already overburdened in many areas of work…</a:t>
            </a:r>
          </a:p>
          <a:p>
            <a:endParaRPr lang="en-GB" dirty="0"/>
          </a:p>
        </p:txBody>
      </p:sp>
      <p:sp>
        <p:nvSpPr>
          <p:cNvPr id="4" name="Slide Number Placeholder 3"/>
          <p:cNvSpPr>
            <a:spLocks noGrp="1"/>
          </p:cNvSpPr>
          <p:nvPr>
            <p:ph type="sldNum" sz="quarter" idx="10"/>
          </p:nvPr>
        </p:nvSpPr>
        <p:spPr/>
        <p:txBody>
          <a:bodyPr/>
          <a:lstStyle/>
          <a:p>
            <a:fld id="{76726554-53B1-417C-B618-627B46D2209F}" type="slidenum">
              <a:rPr lang="en-GB" smtClean="0"/>
              <a:t>2</a:t>
            </a:fld>
            <a:endParaRPr lang="en-GB"/>
          </a:p>
        </p:txBody>
      </p:sp>
    </p:spTree>
    <p:extLst>
      <p:ext uri="{BB962C8B-B14F-4D97-AF65-F5344CB8AC3E}">
        <p14:creationId xmlns:p14="http://schemas.microsoft.com/office/powerpoint/2010/main" val="17771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you</a:t>
            </a:r>
            <a:r>
              <a:rPr lang="en-GB" baseline="0" dirty="0" smtClean="0"/>
              <a:t> got:</a:t>
            </a:r>
          </a:p>
          <a:p>
            <a:pPr marL="171450" indent="-171450">
              <a:buFont typeface="Arial" panose="020B0604020202020204" pitchFamily="34" charset="0"/>
              <a:buChar char="•"/>
            </a:pPr>
            <a:r>
              <a:rPr lang="en-GB" baseline="0" dirty="0" smtClean="0"/>
              <a:t>Overworked staff?</a:t>
            </a:r>
          </a:p>
          <a:p>
            <a:pPr marL="171450" indent="-171450">
              <a:buFont typeface="Arial" panose="020B0604020202020204" pitchFamily="34" charset="0"/>
              <a:buChar char="•"/>
            </a:pPr>
            <a:r>
              <a:rPr lang="en-GB" baseline="0" dirty="0" smtClean="0"/>
              <a:t>Demanding clients?</a:t>
            </a:r>
          </a:p>
          <a:p>
            <a:pPr marL="171450" indent="-171450">
              <a:buFont typeface="Arial" panose="020B0604020202020204" pitchFamily="34" charset="0"/>
              <a:buChar char="•"/>
            </a:pPr>
            <a:r>
              <a:rPr lang="en-GB" baseline="0" dirty="0" smtClean="0"/>
              <a:t>Greater competition?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Increasing compliance burden? (Bound by the shackles of compliance?)</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The answer is to look for efficiencies – make more money and have time to spend marketing to make even more money.</a:t>
            </a:r>
          </a:p>
          <a:p>
            <a:pPr marL="0" indent="0">
              <a:buFont typeface="Arial" panose="020B0604020202020204" pitchFamily="34" charset="0"/>
              <a:buNone/>
            </a:pPr>
            <a:endParaRPr lang="en-GB" baseline="0" dirty="0" smtClean="0"/>
          </a:p>
          <a:p>
            <a:pPr marL="228600" indent="-228600">
              <a:buFont typeface="Arial" panose="020B0604020202020204" pitchFamily="34" charset="0"/>
              <a:buChar char="•"/>
            </a:pPr>
            <a:r>
              <a:rPr lang="en-GB" baseline="0" dirty="0" smtClean="0"/>
              <a:t>If you refine your processes so that more letters can be automatically produced, your staff will save time from all the small repetitive tasks.</a:t>
            </a:r>
          </a:p>
          <a:p>
            <a:pPr marL="228600" indent="-228600">
              <a:buFont typeface="Arial" panose="020B0604020202020204" pitchFamily="34" charset="0"/>
              <a:buChar char="•"/>
            </a:pPr>
            <a:r>
              <a:rPr lang="en-GB" baseline="0" dirty="0" smtClean="0"/>
              <a:t>If you have a good process for following up on quotes and keeping your clients informed, they should become less demanding and on the phone less asking for updates.</a:t>
            </a:r>
          </a:p>
          <a:p>
            <a:pPr marL="228600" indent="-228600">
              <a:buFont typeface="Arial" panose="020B0604020202020204" pitchFamily="34" charset="0"/>
              <a:buChar char="•"/>
            </a:pPr>
            <a:r>
              <a:rPr lang="en-GB" baseline="0" dirty="0" smtClean="0"/>
              <a:t>If you set data collection mandatory during your on-boarding process, compliance is less of a headache.</a:t>
            </a:r>
          </a:p>
          <a:p>
            <a:pPr marL="228600" indent="-228600">
              <a:buFont typeface="Arial" panose="020B0604020202020204" pitchFamily="34" charset="0"/>
              <a:buChar char="•"/>
            </a:pPr>
            <a:r>
              <a:rPr lang="en-GB" baseline="0" dirty="0" smtClean="0"/>
              <a:t>If you keep clients happy with regular updates, then the competition will be less intense.</a:t>
            </a:r>
          </a:p>
          <a:p>
            <a:pPr marL="228600" indent="-22860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If you remove these key issues then you’ll have more time to grow your business, market to contacts, do business development activities, build better relationships. Happy clients will lead to more repeat business, so less need for big marketing efforts in new markets and less competition. So how can I become more efficient and claw back time?</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One way is through the concept of marginal gains...cue </a:t>
            </a:r>
            <a:r>
              <a:rPr lang="en-GB" baseline="0" dirty="0" err="1" smtClean="0"/>
              <a:t>Brailsford</a:t>
            </a:r>
            <a:r>
              <a:rPr lang="en-GB" baseline="0" dirty="0" smtClean="0"/>
              <a:t> video</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Believed in strategy of marginal gains – could win the Tour de France in 5 years time. They won it in 3 years when Wiggins won in 2012, then GB won 70% of the medals at the Olympics, then </a:t>
            </a:r>
            <a:r>
              <a:rPr lang="en-GB" baseline="0" dirty="0" err="1" smtClean="0"/>
              <a:t>Froome</a:t>
            </a:r>
            <a:r>
              <a:rPr lang="en-GB" baseline="0" dirty="0" smtClean="0"/>
              <a:t> won the Tour de France the following year.</a:t>
            </a:r>
          </a:p>
        </p:txBody>
      </p:sp>
      <p:sp>
        <p:nvSpPr>
          <p:cNvPr id="4" name="Slide Number Placeholder 3"/>
          <p:cNvSpPr>
            <a:spLocks noGrp="1"/>
          </p:cNvSpPr>
          <p:nvPr>
            <p:ph type="sldNum" sz="quarter" idx="10"/>
          </p:nvPr>
        </p:nvSpPr>
        <p:spPr/>
        <p:txBody>
          <a:bodyPr/>
          <a:lstStyle/>
          <a:p>
            <a:fld id="{76726554-53B1-417C-B618-627B46D2209F}" type="slidenum">
              <a:rPr lang="en-GB" smtClean="0"/>
              <a:t>3</a:t>
            </a:fld>
            <a:endParaRPr lang="en-GB"/>
          </a:p>
        </p:txBody>
      </p:sp>
    </p:spTree>
    <p:extLst>
      <p:ext uri="{BB962C8B-B14F-4D97-AF65-F5344CB8AC3E}">
        <p14:creationId xmlns:p14="http://schemas.microsoft.com/office/powerpoint/2010/main" val="412969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YOUTUBE CLIP</a:t>
            </a:r>
            <a:r>
              <a:rPr lang="en-GB" baseline="0" dirty="0" smtClean="0"/>
              <a:t> (One of below):</a:t>
            </a:r>
            <a:endParaRPr lang="en-GB" dirty="0" smtClean="0"/>
          </a:p>
          <a:p>
            <a:r>
              <a:rPr lang="en-GB" dirty="0" smtClean="0"/>
              <a:t>Longer</a:t>
            </a:r>
            <a:r>
              <a:rPr lang="en-GB" baseline="0" dirty="0" smtClean="0"/>
              <a:t> </a:t>
            </a:r>
            <a:r>
              <a:rPr lang="en-GB" baseline="0" dirty="0" err="1" smtClean="0"/>
              <a:t>youtube</a:t>
            </a:r>
            <a:r>
              <a:rPr lang="en-GB" baseline="0" dirty="0" smtClean="0"/>
              <a:t> link: https://www.youtube.com/watch?v=THNBIQenywc (06:30 to end)</a:t>
            </a:r>
          </a:p>
          <a:p>
            <a:r>
              <a:rPr lang="en-GB" baseline="0" dirty="0" smtClean="0"/>
              <a:t>BBC interview link: https://www.youtube.com/watch?v=gBY3q8TqoXY (All)</a:t>
            </a:r>
          </a:p>
          <a:p>
            <a:endParaRPr lang="en-GB" baseline="0" dirty="0" smtClean="0"/>
          </a:p>
          <a:p>
            <a:pPr fontAlgn="base"/>
            <a:r>
              <a:rPr lang="en-GB" sz="1200" b="0" i="0" kern="1200" dirty="0" err="1" smtClean="0">
                <a:solidFill>
                  <a:schemeClr val="tx1"/>
                </a:solidFill>
                <a:effectLst/>
                <a:latin typeface="+mn-lt"/>
                <a:ea typeface="+mn-ea"/>
                <a:cs typeface="+mn-cs"/>
              </a:rPr>
              <a:t>Brailsford</a:t>
            </a:r>
            <a:r>
              <a:rPr lang="en-GB" sz="1200" b="0" i="0" kern="1200" dirty="0" smtClean="0">
                <a:solidFill>
                  <a:schemeClr val="tx1"/>
                </a:solidFill>
                <a:effectLst/>
                <a:latin typeface="+mn-lt"/>
                <a:ea typeface="+mn-ea"/>
                <a:cs typeface="+mn-cs"/>
              </a:rPr>
              <a:t> believed in a concept that he referred to as the “aggregation of marginal gains.” He explained it as “the 1 percent margin for improvement in everything you do.” His belief was that if you improved every area related to cycling by just 1 percent, then those small gains would add up to remarkable improvement.</a:t>
            </a:r>
          </a:p>
          <a:p>
            <a:pPr fontAlgn="base"/>
            <a:r>
              <a:rPr lang="en-GB" sz="1200" b="0" i="0" kern="1200" dirty="0" smtClean="0">
                <a:solidFill>
                  <a:schemeClr val="tx1"/>
                </a:solidFill>
                <a:effectLst/>
                <a:latin typeface="+mn-lt"/>
                <a:ea typeface="+mn-ea"/>
                <a:cs typeface="+mn-cs"/>
              </a:rPr>
              <a:t>They started by optimizing the things you might expect: the nutrition of riders, their weekly training program, the ergonomics of the bike seat, and the weight of the tyres.</a:t>
            </a:r>
          </a:p>
          <a:p>
            <a:pPr fontAlgn="base"/>
            <a:r>
              <a:rPr lang="en-GB" sz="1200" b="0" i="0" kern="1200" dirty="0" smtClean="0">
                <a:solidFill>
                  <a:schemeClr val="tx1"/>
                </a:solidFill>
                <a:effectLst/>
                <a:latin typeface="+mn-lt"/>
                <a:ea typeface="+mn-ea"/>
                <a:cs typeface="+mn-cs"/>
              </a:rPr>
              <a:t>But </a:t>
            </a:r>
            <a:r>
              <a:rPr lang="en-GB" sz="1200" b="0" i="0" kern="1200" dirty="0" err="1" smtClean="0">
                <a:solidFill>
                  <a:schemeClr val="tx1"/>
                </a:solidFill>
                <a:effectLst/>
                <a:latin typeface="+mn-lt"/>
                <a:ea typeface="+mn-ea"/>
                <a:cs typeface="+mn-cs"/>
              </a:rPr>
              <a:t>Brailsford</a:t>
            </a:r>
            <a:r>
              <a:rPr lang="en-GB" sz="1200" b="0" i="0" kern="1200" dirty="0" smtClean="0">
                <a:solidFill>
                  <a:schemeClr val="tx1"/>
                </a:solidFill>
                <a:effectLst/>
                <a:latin typeface="+mn-lt"/>
                <a:ea typeface="+mn-ea"/>
                <a:cs typeface="+mn-cs"/>
              </a:rPr>
              <a:t> and his team didn’t stop there. They searched for 1 percent improvements in tiny areas that were overlooked by almost everyone else: discovering the pillow that offered the best sleep and taking it with them to hotels, testing for the most effective type of massage gel, and teaching riders the best way to wash their hands to avoid infection. They searched for 1 percent improvements everywhere.</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This thinking harks back to</a:t>
            </a:r>
            <a:r>
              <a:rPr lang="en-GB" sz="1200" b="0" i="0" kern="1200" baseline="0" dirty="0" smtClean="0">
                <a:solidFill>
                  <a:schemeClr val="tx1"/>
                </a:solidFill>
                <a:effectLst/>
                <a:latin typeface="+mn-lt"/>
                <a:ea typeface="+mn-ea"/>
                <a:cs typeface="+mn-cs"/>
              </a:rPr>
              <a:t> the 1920s and the </a:t>
            </a:r>
            <a:r>
              <a:rPr lang="en-GB" sz="1200" b="0" i="0" kern="1200" baseline="0" dirty="0" err="1" smtClean="0">
                <a:solidFill>
                  <a:schemeClr val="tx1"/>
                </a:solidFill>
                <a:effectLst/>
                <a:latin typeface="+mn-lt"/>
                <a:ea typeface="+mn-ea"/>
                <a:cs typeface="+mn-cs"/>
              </a:rPr>
              <a:t>Gilbreths</a:t>
            </a:r>
            <a:r>
              <a:rPr lang="en-GB" sz="1200" b="0" i="0" kern="1200" baseline="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726554-53B1-417C-B618-627B46D2209F}" type="slidenum">
              <a:rPr lang="en-GB" smtClean="0"/>
              <a:t>4</a:t>
            </a:fld>
            <a:endParaRPr lang="en-GB"/>
          </a:p>
        </p:txBody>
      </p:sp>
    </p:spTree>
    <p:extLst>
      <p:ext uri="{BB962C8B-B14F-4D97-AF65-F5344CB8AC3E}">
        <p14:creationId xmlns:p14="http://schemas.microsoft.com/office/powerpoint/2010/main" val="241238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early pioneers of efficiency</a:t>
            </a:r>
            <a:r>
              <a:rPr lang="en-GB" baseline="0" dirty="0" smtClean="0"/>
              <a:t> studies (motion studies) were the </a:t>
            </a:r>
            <a:r>
              <a:rPr lang="en-GB" dirty="0" err="1" smtClean="0"/>
              <a:t>Gilbreths</a:t>
            </a:r>
            <a:r>
              <a:rPr lang="en-GB" dirty="0" smtClean="0"/>
              <a:t> (photo</a:t>
            </a:r>
            <a:r>
              <a:rPr lang="en-GB" baseline="0" dirty="0" smtClean="0"/>
              <a:t> taken in the early 20s). Frank and Lillian </a:t>
            </a:r>
            <a:r>
              <a:rPr lang="en-GB" baseline="0" dirty="0" err="1" smtClean="0"/>
              <a:t>Gilbreth</a:t>
            </a:r>
            <a:r>
              <a:rPr lang="en-GB" baseline="0" dirty="0" smtClean="0"/>
              <a:t> were pioneers of motion studies – the precursor to continuous process improvement. They focussed on improving the efficiencies in each motion/ activity, so tasks became more repeatable and therefore cheaper. They looked at body language and movement and timed or photographed each movement to see where the same tasks were happening over and over.</a:t>
            </a:r>
          </a:p>
          <a:p>
            <a:endParaRPr lang="en-GB" baseline="0" dirty="0" smtClean="0"/>
          </a:p>
          <a:p>
            <a:r>
              <a:rPr lang="en-GB" baseline="0" dirty="0" smtClean="0"/>
              <a:t>Starting in the war, Frank worked on disassembling small arms and after study, found there were 17 hand movements to learn to be the most efficient. Afterwards with his wife, Lillian, they educated engineering management to constantly question processes and adopt improvements. In more recent times, we understand the process of this to be continuous quality improvement or agile and the tool to achieve this to be workflow.</a:t>
            </a:r>
          </a:p>
          <a:p>
            <a:endParaRPr lang="en-GB" baseline="0" dirty="0" smtClean="0"/>
          </a:p>
          <a:p>
            <a:r>
              <a:rPr lang="en-GB" baseline="0" dirty="0" smtClean="0"/>
              <a:t>DVD Clip:</a:t>
            </a:r>
          </a:p>
          <a:p>
            <a:r>
              <a:rPr lang="en-GB" baseline="0" dirty="0" smtClean="0"/>
              <a:t>Clip from Cheaper by the dozen (1948) – how to take a bath in the principle’s office – around 19 </a:t>
            </a:r>
            <a:r>
              <a:rPr lang="en-GB" baseline="0" dirty="0" err="1" smtClean="0"/>
              <a:t>mins</a:t>
            </a:r>
            <a:r>
              <a:rPr lang="en-GB" baseline="0" dirty="0" smtClean="0"/>
              <a:t> in. Very short.</a:t>
            </a:r>
          </a:p>
          <a:p>
            <a:endParaRPr lang="en-GB" baseline="0" dirty="0" smtClean="0"/>
          </a:p>
          <a:p>
            <a:r>
              <a:rPr lang="en-GB" baseline="0" dirty="0" smtClean="0"/>
              <a:t>A more up-to-date example is </a:t>
            </a:r>
          </a:p>
        </p:txBody>
      </p:sp>
      <p:sp>
        <p:nvSpPr>
          <p:cNvPr id="4" name="Slide Number Placeholder 3"/>
          <p:cNvSpPr>
            <a:spLocks noGrp="1"/>
          </p:cNvSpPr>
          <p:nvPr>
            <p:ph type="sldNum" sz="quarter" idx="10"/>
          </p:nvPr>
        </p:nvSpPr>
        <p:spPr/>
        <p:txBody>
          <a:bodyPr/>
          <a:lstStyle/>
          <a:p>
            <a:fld id="{76726554-53B1-417C-B618-627B46D2209F}" type="slidenum">
              <a:rPr lang="en-GB" smtClean="0"/>
              <a:t>5</a:t>
            </a:fld>
            <a:endParaRPr lang="en-GB"/>
          </a:p>
        </p:txBody>
      </p:sp>
    </p:spTree>
    <p:extLst>
      <p:ext uri="{BB962C8B-B14F-4D97-AF65-F5344CB8AC3E}">
        <p14:creationId xmlns:p14="http://schemas.microsoft.com/office/powerpoint/2010/main" val="138931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Workflow shouldn’t be scary.</a:t>
            </a:r>
            <a:r>
              <a:rPr lang="en-GB" baseline="0" dirty="0" smtClean="0"/>
              <a:t> If seen as continuous process improvement, each step along the way will produce efficiencies.</a:t>
            </a:r>
          </a:p>
          <a:p>
            <a:r>
              <a:rPr lang="en-GB" baseline="0" dirty="0" smtClean="0"/>
              <a:t>It’s all about looking at your processes in a forensic manner, working out which tasks are repeatable and then automating them as much as possible.</a:t>
            </a:r>
          </a:p>
          <a:p>
            <a:endParaRPr lang="en-GB" baseline="0" dirty="0" smtClean="0"/>
          </a:p>
          <a:p>
            <a:r>
              <a:rPr lang="en-GB" baseline="0" dirty="0" smtClean="0"/>
              <a:t>Let’s look at your client on-boarding process.</a:t>
            </a:r>
            <a:endParaRPr lang="en-GB" dirty="0"/>
          </a:p>
        </p:txBody>
      </p:sp>
      <p:sp>
        <p:nvSpPr>
          <p:cNvPr id="4" name="Slide Number Placeholder 3"/>
          <p:cNvSpPr>
            <a:spLocks noGrp="1"/>
          </p:cNvSpPr>
          <p:nvPr>
            <p:ph type="sldNum" sz="quarter" idx="10"/>
          </p:nvPr>
        </p:nvSpPr>
        <p:spPr/>
        <p:txBody>
          <a:bodyPr/>
          <a:lstStyle/>
          <a:p>
            <a:fld id="{76726554-53B1-417C-B618-627B46D2209F}" type="slidenum">
              <a:rPr lang="en-GB" smtClean="0"/>
              <a:t>6</a:t>
            </a:fld>
            <a:endParaRPr lang="en-GB"/>
          </a:p>
        </p:txBody>
      </p:sp>
    </p:spTree>
    <p:extLst>
      <p:ext uri="{BB962C8B-B14F-4D97-AF65-F5344CB8AC3E}">
        <p14:creationId xmlns:p14="http://schemas.microsoft.com/office/powerpoint/2010/main" val="108118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Map</a:t>
            </a:r>
            <a:r>
              <a:rPr lang="en-GB" baseline="0" dirty="0" smtClean="0"/>
              <a:t> your process flow – INTERACTIVE SESSION - use post its – get participants to write down all the steps in a quoting process. Prospect calls for quote – Do details get recorded? – Send quote – Chase quote – Offer another service? Allow 10 minutes or so for this.</a:t>
            </a:r>
          </a:p>
          <a:p>
            <a:pPr marL="228600" indent="-228600">
              <a:buFont typeface="+mj-lt"/>
              <a:buAutoNum type="arabicPeriod"/>
            </a:pPr>
            <a:r>
              <a:rPr lang="en-GB" dirty="0" smtClean="0"/>
              <a:t>Train staff</a:t>
            </a:r>
            <a:r>
              <a:rPr lang="en-GB" baseline="0" dirty="0" smtClean="0"/>
              <a:t> in process – Firstly look at the human side of the process – do all your staff know what to do and when? Do they have checklists? Does information get captured electronically? Do you end up with gaps in the information you hold about prospects and clients? Is there a focus on the client – do they get a quick response?</a:t>
            </a:r>
          </a:p>
          <a:p>
            <a:pPr marL="228600" indent="-228600">
              <a:buFont typeface="+mj-lt"/>
              <a:buAutoNum type="arabicPeriod"/>
            </a:pPr>
            <a:r>
              <a:rPr lang="en-GB" baseline="0" dirty="0" smtClean="0"/>
              <a:t>Focus in on problem areas – which activities in your quoting process are resource-intensive? Do you use document templates? Are these current? Do your support staff regularly make changes when typing up letters? I observed a secretary in a firm a few weeks ago, deleting then retying the firm name to format it in capitals and underline it. It only takes a few seconds but if this is a few seconds multiplied by however many letters a secretary produced in a day, taken over a month or a year – this adds up. Are there areas which are forgotten? Do you always follow-up on quotes? Do you set reminders to follow-up with prospects? Do you find out reasons why prospects don’t go with you?</a:t>
            </a:r>
          </a:p>
          <a:p>
            <a:pPr marL="228600" indent="-228600">
              <a:buFont typeface="+mj-lt"/>
              <a:buAutoNum type="arabicPeriod"/>
            </a:pPr>
            <a:r>
              <a:rPr lang="en-GB" baseline="0" dirty="0" smtClean="0"/>
              <a:t>Technology – So you’ve trained your staff and checked your processes – can you now streamline that process and make better use of technology? Collect information and input contact information at prospect stage – re-use that data in all communication with the client. Mandate the information to be collected at the prospect stage i.e. interests to know what events you run they may be interested in, email address for ease of communication, source of business so you can monitor your marketing.  Set automatic reminders for tasks to follow up on quotes, obtain proof of ID etc. Integrate AML checks into your PCMS to ensure you have easy access to the checks. Escalate concerns, high risk matters, tasks requiring sign off to supervisors. Review and approve typed documents in the system to save time and costs of printing. Collaborate with clients, referrers, barristers via an online portal to easily mark up changes and remove the headache of emailing documents around.</a:t>
            </a:r>
          </a:p>
          <a:p>
            <a:pPr marL="228600" indent="-228600">
              <a:buFont typeface="+mj-lt"/>
              <a:buAutoNum type="arabicPeriod"/>
            </a:pPr>
            <a:r>
              <a:rPr lang="en-GB" baseline="0" dirty="0" smtClean="0"/>
              <a:t>Review – go back to step one and review. Make regular changes to your workflow to keep it up-to-date and continue to improve your processes.</a:t>
            </a:r>
          </a:p>
          <a:p>
            <a:pPr marL="228600" indent="-228600">
              <a:buFont typeface="+mj-lt"/>
              <a:buAutoNum type="arabicPeriod"/>
            </a:pPr>
            <a:endParaRPr lang="en-GB" baseline="0" dirty="0" smtClean="0"/>
          </a:p>
          <a:p>
            <a:pPr marL="0" indent="0">
              <a:buFont typeface="+mj-lt"/>
              <a:buNone/>
            </a:pPr>
            <a:r>
              <a:rPr lang="en-GB" baseline="0" dirty="0" smtClean="0"/>
              <a:t>So what technical tools can you use to achieve this?</a:t>
            </a:r>
            <a:endParaRPr lang="en-GB" dirty="0"/>
          </a:p>
        </p:txBody>
      </p:sp>
      <p:sp>
        <p:nvSpPr>
          <p:cNvPr id="4" name="Slide Number Placeholder 3"/>
          <p:cNvSpPr>
            <a:spLocks noGrp="1"/>
          </p:cNvSpPr>
          <p:nvPr>
            <p:ph type="sldNum" sz="quarter" idx="10"/>
          </p:nvPr>
        </p:nvSpPr>
        <p:spPr/>
        <p:txBody>
          <a:bodyPr/>
          <a:lstStyle/>
          <a:p>
            <a:fld id="{76726554-53B1-417C-B618-627B46D2209F}" type="slidenum">
              <a:rPr lang="en-GB" smtClean="0"/>
              <a:t>7</a:t>
            </a:fld>
            <a:endParaRPr lang="en-GB"/>
          </a:p>
        </p:txBody>
      </p:sp>
    </p:spTree>
    <p:extLst>
      <p:ext uri="{BB962C8B-B14F-4D97-AF65-F5344CB8AC3E}">
        <p14:creationId xmlns:p14="http://schemas.microsoft.com/office/powerpoint/2010/main" val="82446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many different workflow</a:t>
            </a:r>
            <a:r>
              <a:rPr lang="en-GB" baseline="0" dirty="0" smtClean="0"/>
              <a:t> technologies that you can use to improve your efficiencies. It depends on your firm – how much control you want and what skills you have.</a:t>
            </a:r>
          </a:p>
          <a:p>
            <a:endParaRPr lang="en-GB" baseline="0" dirty="0" smtClean="0"/>
          </a:p>
          <a:p>
            <a:r>
              <a:rPr lang="en-GB" baseline="0" dirty="0" smtClean="0"/>
              <a:t>Available options:</a:t>
            </a:r>
          </a:p>
          <a:p>
            <a:pPr marL="228600" indent="-228600">
              <a:buFont typeface="+mj-lt"/>
              <a:buAutoNum type="arabicPeriod"/>
            </a:pPr>
            <a:r>
              <a:rPr lang="en-GB" baseline="0" dirty="0" smtClean="0"/>
              <a:t>Integrated or standalone (single point) – Good example of where an integrated tool helps is to integrate your complaints management process into your case management or go directly from your client inception into case management. Including your wills information in your PCMS, means that you can query it and easily use it for marketing purposes.</a:t>
            </a:r>
          </a:p>
          <a:p>
            <a:pPr marL="228600" indent="-228600">
              <a:buFont typeface="+mj-lt"/>
              <a:buAutoNum type="arabicPeriod"/>
            </a:pPr>
            <a:r>
              <a:rPr lang="en-GB" baseline="0" dirty="0" smtClean="0"/>
              <a:t>Built for you or built by you – Time pressures may mean that it’s easiest to outsource your workflow creation to a software provider or a consultant but if you do it yourself then you will be able to tweak it quickly and easily implement changes to constantly improve your process. We have a firm doing just this with a conveyancing workflow – they make changes on a weekly basis directly related to feedback from users.</a:t>
            </a:r>
          </a:p>
          <a:p>
            <a:pPr marL="228600" indent="-228600">
              <a:buFont typeface="+mj-lt"/>
              <a:buAutoNum type="arabicPeriod"/>
            </a:pPr>
            <a:r>
              <a:rPr lang="en-GB" baseline="0" dirty="0" smtClean="0"/>
              <a:t>Code or user-friendly drag and drop – developer-centric coding or technical languages to build workflow? Tools can be very different.</a:t>
            </a:r>
          </a:p>
          <a:p>
            <a:pPr marL="228600" indent="-228600">
              <a:buFont typeface="+mj-lt"/>
              <a:buAutoNum type="arabicPeriod"/>
            </a:pPr>
            <a:r>
              <a:rPr lang="en-GB" baseline="0" dirty="0" smtClean="0"/>
              <a:t>Prescriptive or flexible – Do you want to lock down processes – when bringing in temporary staff – a firm we work with wants a very prescribed process to bring in students to cover the holiday period with little training. Some firms take a more flexible attitude especially in more specialised areas where experienced fee earners are doing the majority of the work.</a:t>
            </a:r>
          </a:p>
          <a:p>
            <a:pPr marL="228600" indent="-228600">
              <a:buFont typeface="+mj-lt"/>
              <a:buAutoNum type="arabicPeriod"/>
            </a:pPr>
            <a:r>
              <a:rPr lang="en-GB" baseline="0" dirty="0" smtClean="0"/>
              <a:t>Case management or business processes – where are your greatest inefficiencies?</a:t>
            </a:r>
            <a:r>
              <a:rPr lang="en-GB" baseline="0" dirty="0"/>
              <a:t> </a:t>
            </a:r>
            <a:r>
              <a:rPr lang="en-GB" baseline="0" dirty="0" smtClean="0"/>
              <a:t>Workflow is often seen as a tool for conveyancing, for PI…what about your complaints process, credit control, or marketing?</a:t>
            </a:r>
          </a:p>
        </p:txBody>
      </p:sp>
      <p:sp>
        <p:nvSpPr>
          <p:cNvPr id="4" name="Slide Number Placeholder 3"/>
          <p:cNvSpPr>
            <a:spLocks noGrp="1"/>
          </p:cNvSpPr>
          <p:nvPr>
            <p:ph type="sldNum" sz="quarter" idx="10"/>
          </p:nvPr>
        </p:nvSpPr>
        <p:spPr/>
        <p:txBody>
          <a:bodyPr/>
          <a:lstStyle/>
          <a:p>
            <a:fld id="{76726554-53B1-417C-B618-627B46D2209F}" type="slidenum">
              <a:rPr lang="en-GB" smtClean="0"/>
              <a:t>8</a:t>
            </a:fld>
            <a:endParaRPr lang="en-GB"/>
          </a:p>
        </p:txBody>
      </p:sp>
    </p:spTree>
    <p:extLst>
      <p:ext uri="{BB962C8B-B14F-4D97-AF65-F5344CB8AC3E}">
        <p14:creationId xmlns:p14="http://schemas.microsoft.com/office/powerpoint/2010/main" val="135897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kern="1200" dirty="0" smtClean="0">
                <a:solidFill>
                  <a:schemeClr val="tx1"/>
                </a:solidFill>
                <a:effectLst/>
                <a:latin typeface="+mn-lt"/>
                <a:ea typeface="+mn-ea"/>
                <a:cs typeface="+mn-cs"/>
                <a:hlinkClick r:id="rId3"/>
              </a:rPr>
              <a:t>Batty</a:t>
            </a:r>
            <a:r>
              <a:rPr lang="en-GB" sz="1200" b="0" i="0" kern="1200" dirty="0" smtClean="0">
                <a:solidFill>
                  <a:schemeClr val="tx1"/>
                </a:solidFill>
                <a:effectLst/>
                <a:latin typeface="+mn-lt"/>
                <a:ea typeface="+mn-ea"/>
                <a:cs typeface="+mn-cs"/>
              </a:rPr>
              <a:t>: I've seen things you people wouldn't believe. Attack ships on fire off the shoulder of Orion. I watched C-beams glitter in the dark near the </a:t>
            </a:r>
            <a:r>
              <a:rPr lang="en-GB" sz="1200" b="0" i="0" kern="1200" dirty="0" err="1" smtClean="0">
                <a:solidFill>
                  <a:schemeClr val="tx1"/>
                </a:solidFill>
                <a:effectLst/>
                <a:latin typeface="+mn-lt"/>
                <a:ea typeface="+mn-ea"/>
                <a:cs typeface="+mn-cs"/>
              </a:rPr>
              <a:t>Tannhauser</a:t>
            </a:r>
            <a:r>
              <a:rPr lang="en-GB" sz="1200" b="0" i="0" kern="1200" dirty="0" smtClean="0">
                <a:solidFill>
                  <a:schemeClr val="tx1"/>
                </a:solidFill>
                <a:effectLst/>
                <a:latin typeface="+mn-lt"/>
                <a:ea typeface="+mn-ea"/>
                <a:cs typeface="+mn-cs"/>
              </a:rPr>
              <a:t> gate. All those moments will be lost in time... like tears in rain... Time to die.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 popular quote from </a:t>
            </a:r>
            <a:r>
              <a:rPr lang="en-GB" sz="1200" b="0" i="0" kern="1200" dirty="0" err="1" smtClean="0">
                <a:solidFill>
                  <a:schemeClr val="tx1"/>
                </a:solidFill>
                <a:effectLst/>
                <a:latin typeface="+mn-lt"/>
                <a:ea typeface="+mn-ea"/>
                <a:cs typeface="+mn-cs"/>
              </a:rPr>
              <a:t>Bladerunner</a:t>
            </a:r>
            <a:r>
              <a:rPr lang="en-GB" sz="1200" b="0" i="0" kern="1200" baseline="0" dirty="0" smtClean="0">
                <a:solidFill>
                  <a:schemeClr val="tx1"/>
                </a:solidFill>
                <a:effectLst/>
                <a:latin typeface="+mn-lt"/>
                <a:ea typeface="+mn-ea"/>
                <a:cs typeface="+mn-cs"/>
              </a:rPr>
              <a:t> – set in 2019 – where will workflow technologies be in  another 5 years time? 100 years on from the </a:t>
            </a:r>
            <a:r>
              <a:rPr lang="en-GB" sz="1200" b="0" i="0" kern="1200" baseline="0" dirty="0" err="1" smtClean="0">
                <a:solidFill>
                  <a:schemeClr val="tx1"/>
                </a:solidFill>
                <a:effectLst/>
                <a:latin typeface="+mn-lt"/>
                <a:ea typeface="+mn-ea"/>
                <a:cs typeface="+mn-cs"/>
              </a:rPr>
              <a:t>Gilbreths</a:t>
            </a:r>
            <a:r>
              <a:rPr lang="en-GB" sz="1200" b="0" i="0" kern="1200" baseline="0" dirty="0" smtClean="0">
                <a:solidFill>
                  <a:schemeClr val="tx1"/>
                </a:solidFill>
                <a:effectLst/>
                <a:latin typeface="+mn-lt"/>
                <a:ea typeface="+mn-ea"/>
                <a:cs typeface="+mn-cs"/>
              </a:rPr>
              <a:t>. </a:t>
            </a:r>
            <a:r>
              <a:rPr lang="en-GB" dirty="0" smtClean="0"/>
              <a:t>It seems fitting that as we consider</a:t>
            </a:r>
            <a:r>
              <a:rPr lang="en-GB" baseline="0" dirty="0" smtClean="0"/>
              <a:t> how law firm </a:t>
            </a:r>
            <a:r>
              <a:rPr lang="en-GB" dirty="0" smtClean="0"/>
              <a:t>technology</a:t>
            </a:r>
            <a:r>
              <a:rPr lang="en-GB" baseline="0" dirty="0" smtClean="0"/>
              <a:t> will look in another 5 years, that the Olympics in 2020 will be held in Tokyo – where the modern day understanding of lean and continuous process improvement has developed and a country always seen to be at the forefront of new technologies. </a:t>
            </a:r>
          </a:p>
          <a:p>
            <a:endParaRPr lang="en-GB" dirty="0" smtClean="0"/>
          </a:p>
          <a:p>
            <a:pPr marL="171450" indent="-171450">
              <a:buFont typeface="Arial" panose="020B0604020202020204" pitchFamily="34" charset="0"/>
              <a:buChar char="•"/>
            </a:pPr>
            <a:r>
              <a:rPr lang="en-GB" dirty="0" smtClean="0"/>
              <a:t>The legal world</a:t>
            </a:r>
            <a:r>
              <a:rPr lang="en-GB" baseline="0" dirty="0" smtClean="0"/>
              <a:t> will be m</a:t>
            </a:r>
            <a:r>
              <a:rPr lang="en-GB" dirty="0" smtClean="0"/>
              <a:t>ore mobile – less</a:t>
            </a:r>
            <a:r>
              <a:rPr lang="en-GB" baseline="0" dirty="0" smtClean="0"/>
              <a:t> office based (we are already seeing virtualised legal practices)– greater expectation of access from both solicitors, clients and referrers – run workflows on the move</a:t>
            </a:r>
          </a:p>
          <a:p>
            <a:pPr marL="171450" indent="-171450">
              <a:buFont typeface="Arial" panose="020B0604020202020204" pitchFamily="34" charset="0"/>
              <a:buChar char="•"/>
            </a:pPr>
            <a:r>
              <a:rPr lang="en-GB" baseline="0" dirty="0" smtClean="0"/>
              <a:t>Paperless – obsolete physical copies of files and forms</a:t>
            </a:r>
          </a:p>
          <a:p>
            <a:pPr marL="171450" indent="-171450">
              <a:buFont typeface="Arial" panose="020B0604020202020204" pitchFamily="34" charset="0"/>
              <a:buChar char="•"/>
            </a:pPr>
            <a:r>
              <a:rPr lang="en-GB" baseline="0" dirty="0" smtClean="0"/>
              <a:t>Greater digitalisation – social media (see how airlines have started communicating with consumers) – emails – less post – government portals (digital by default strategy)</a:t>
            </a:r>
          </a:p>
          <a:p>
            <a:pPr marL="171450" indent="-171450">
              <a:buFont typeface="Arial" panose="020B0604020202020204" pitchFamily="34" charset="0"/>
              <a:buChar char="•"/>
            </a:pPr>
            <a:r>
              <a:rPr lang="en-GB" baseline="0" dirty="0" smtClean="0"/>
              <a:t>More collaboration on cloud-based sharing platforms – google drive – collaboration portals – will you be able to open your processes up to online platforms?</a:t>
            </a:r>
            <a:endParaRPr lang="en-GB" dirty="0" smtClean="0"/>
          </a:p>
        </p:txBody>
      </p:sp>
      <p:sp>
        <p:nvSpPr>
          <p:cNvPr id="4" name="Slide Number Placeholder 3"/>
          <p:cNvSpPr>
            <a:spLocks noGrp="1"/>
          </p:cNvSpPr>
          <p:nvPr>
            <p:ph type="sldNum" sz="quarter" idx="10"/>
          </p:nvPr>
        </p:nvSpPr>
        <p:spPr/>
        <p:txBody>
          <a:bodyPr/>
          <a:lstStyle/>
          <a:p>
            <a:fld id="{76726554-53B1-417C-B618-627B46D2209F}" type="slidenum">
              <a:rPr lang="en-GB" smtClean="0"/>
              <a:t>9</a:t>
            </a:fld>
            <a:endParaRPr lang="en-GB"/>
          </a:p>
        </p:txBody>
      </p:sp>
    </p:spTree>
    <p:extLst>
      <p:ext uri="{BB962C8B-B14F-4D97-AF65-F5344CB8AC3E}">
        <p14:creationId xmlns:p14="http://schemas.microsoft.com/office/powerpoint/2010/main" val="407316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76225" y="1495424"/>
            <a:ext cx="7505700" cy="1776413"/>
          </a:xfrm>
        </p:spPr>
        <p:txBody>
          <a:bodyPr anchor="t"/>
          <a:lstStyle>
            <a:lvl1pPr algn="l">
              <a:defRPr sz="6000" b="1">
                <a:solidFill>
                  <a:srgbClr val="EEAF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76225" y="3602038"/>
            <a:ext cx="5591175" cy="446087"/>
          </a:xfrm>
        </p:spPr>
        <p:txBody>
          <a:bodyPr anchor="t"/>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155259792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t"/>
          <a:lstStyle>
            <a:lvl1pPr>
              <a:defRPr sz="6000" b="1">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0500" y="3112295"/>
            <a:ext cx="7099300" cy="3993356"/>
          </a:xfrm>
          <a:prstGeom prst="rect">
            <a:avLst/>
          </a:prstGeom>
        </p:spPr>
      </p:pic>
    </p:spTree>
    <p:extLst>
      <p:ext uri="{BB962C8B-B14F-4D97-AF65-F5344CB8AC3E}">
        <p14:creationId xmlns:p14="http://schemas.microsoft.com/office/powerpoint/2010/main" val="391614608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4687"/>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0500" y="3112295"/>
            <a:ext cx="7099300" cy="3993356"/>
          </a:xfrm>
          <a:prstGeom prst="rect">
            <a:avLst/>
          </a:prstGeom>
        </p:spPr>
      </p:pic>
    </p:spTree>
    <p:extLst>
      <p:ext uri="{BB962C8B-B14F-4D97-AF65-F5344CB8AC3E}">
        <p14:creationId xmlns:p14="http://schemas.microsoft.com/office/powerpoint/2010/main" val="415015565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t">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t">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0500" y="3112295"/>
            <a:ext cx="7099300" cy="3993356"/>
          </a:xfrm>
          <a:prstGeom prst="rect">
            <a:avLst/>
          </a:prstGeom>
        </p:spPr>
      </p:pic>
    </p:spTree>
    <p:extLst>
      <p:ext uri="{BB962C8B-B14F-4D97-AF65-F5344CB8AC3E}">
        <p14:creationId xmlns:p14="http://schemas.microsoft.com/office/powerpoint/2010/main" val="349061116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0500" y="3112295"/>
            <a:ext cx="7099300" cy="3993356"/>
          </a:xfrm>
          <a:prstGeom prst="rect">
            <a:avLst/>
          </a:prstGeom>
        </p:spPr>
      </p:pic>
    </p:spTree>
    <p:extLst>
      <p:ext uri="{BB962C8B-B14F-4D97-AF65-F5344CB8AC3E}">
        <p14:creationId xmlns:p14="http://schemas.microsoft.com/office/powerpoint/2010/main" val="365123438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0500" y="3112295"/>
            <a:ext cx="7099300" cy="3993356"/>
          </a:xfrm>
          <a:prstGeom prst="rect">
            <a:avLst/>
          </a:prstGeom>
        </p:spPr>
      </p:pic>
    </p:spTree>
    <p:extLst>
      <p:ext uri="{BB962C8B-B14F-4D97-AF65-F5344CB8AC3E}">
        <p14:creationId xmlns:p14="http://schemas.microsoft.com/office/powerpoint/2010/main" val="276118513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0500" y="3112295"/>
            <a:ext cx="7099300" cy="3993356"/>
          </a:xfrm>
          <a:prstGeom prst="rect">
            <a:avLst/>
          </a:prstGeom>
        </p:spPr>
      </p:pic>
    </p:spTree>
    <p:extLst>
      <p:ext uri="{BB962C8B-B14F-4D97-AF65-F5344CB8AC3E}">
        <p14:creationId xmlns:p14="http://schemas.microsoft.com/office/powerpoint/2010/main" val="167666268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lstStyle>
            <a:lvl1pPr>
              <a:defRPr sz="32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GB"/>
          </a:p>
        </p:txBody>
      </p:sp>
      <p:sp>
        <p:nvSpPr>
          <p:cNvPr id="3" name="Content Placeholder 2"/>
          <p:cNvSpPr>
            <a:spLocks noGrp="1"/>
          </p:cNvSpPr>
          <p:nvPr>
            <p:ph idx="1"/>
          </p:nvPr>
        </p:nvSpPr>
        <p:spPr>
          <a:xfrm>
            <a:off x="5170488" y="457200"/>
            <a:ext cx="6172200" cy="5411788"/>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4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0500" y="3112295"/>
            <a:ext cx="7099300" cy="3993356"/>
          </a:xfrm>
          <a:prstGeom prst="rect">
            <a:avLst/>
          </a:prstGeom>
        </p:spPr>
      </p:pic>
    </p:spTree>
    <p:extLst>
      <p:ext uri="{BB962C8B-B14F-4D97-AF65-F5344CB8AC3E}">
        <p14:creationId xmlns:p14="http://schemas.microsoft.com/office/powerpoint/2010/main" val="134414651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lstStyle>
            <a:lvl1pPr>
              <a:defRPr sz="32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5132388" y="457200"/>
            <a:ext cx="6172200" cy="5411788"/>
          </a:xfrm>
        </p:spPr>
        <p:txBody>
          <a:bodyPr/>
          <a:lstStyle>
            <a:lvl1pPr marL="0" indent="0">
              <a:buNone/>
              <a:defRPr sz="3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0500" y="3112295"/>
            <a:ext cx="7099300" cy="3993356"/>
          </a:xfrm>
          <a:prstGeom prst="rect">
            <a:avLst/>
          </a:prstGeom>
        </p:spPr>
      </p:pic>
    </p:spTree>
    <p:extLst>
      <p:ext uri="{BB962C8B-B14F-4D97-AF65-F5344CB8AC3E}">
        <p14:creationId xmlns:p14="http://schemas.microsoft.com/office/powerpoint/2010/main" val="156141714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4686557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2" r:id="rId5"/>
    <p:sldLayoutId id="2147483654" r:id="rId6"/>
    <p:sldLayoutId id="2147483655" r:id="rId7"/>
    <p:sldLayoutId id="2147483656" r:id="rId8"/>
    <p:sldLayoutId id="2147483657" r:id="rId9"/>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rgbClr val="EEAF00"/>
        </a:buClr>
        <a:buFont typeface="Wingdings" panose="05000000000000000000" pitchFamily="2" charset="2"/>
        <a:buChar char="§"/>
        <a:defRPr sz="2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EEAF00"/>
        </a:buClr>
        <a:buFont typeface="Wingdings" panose="05000000000000000000" pitchFamily="2" charset="2"/>
        <a:buChar char="§"/>
        <a:defRPr sz="24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EEAF00"/>
        </a:buClr>
        <a:buFont typeface="Wingdings" panose="05000000000000000000" pitchFamily="2" charset="2"/>
        <a:buChar char="§"/>
        <a:defRPr sz="20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EEAF00"/>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EEAF00"/>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THNBIQenywc" TargetMode="External"/><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M+E+M=P</a:t>
            </a:r>
            <a:br>
              <a:rPr lang="en-GB" dirty="0" smtClean="0"/>
            </a:br>
            <a:r>
              <a:rPr lang="en-GB" dirty="0" smtClean="0"/>
              <a:t>Efficiency</a:t>
            </a:r>
            <a:endParaRPr lang="en-GB" dirty="0"/>
          </a:p>
        </p:txBody>
      </p:sp>
      <p:sp>
        <p:nvSpPr>
          <p:cNvPr id="3" name="Subtitle 2"/>
          <p:cNvSpPr>
            <a:spLocks noGrp="1"/>
          </p:cNvSpPr>
          <p:nvPr>
            <p:ph type="subTitle" idx="1"/>
          </p:nvPr>
        </p:nvSpPr>
        <p:spPr>
          <a:xfrm>
            <a:off x="276225" y="3602038"/>
            <a:ext cx="5591175" cy="1085292"/>
          </a:xfrm>
        </p:spPr>
        <p:txBody>
          <a:bodyPr>
            <a:normAutofit fontScale="92500" lnSpcReduction="20000"/>
          </a:bodyPr>
          <a:lstStyle/>
          <a:p>
            <a:r>
              <a:rPr lang="en-GB" dirty="0" smtClean="0"/>
              <a:t>Sarah Oliver</a:t>
            </a:r>
          </a:p>
          <a:p>
            <a:r>
              <a:rPr lang="en-GB" dirty="0" smtClean="0"/>
              <a:t>Product Manager, Advanced Legal</a:t>
            </a:r>
          </a:p>
          <a:p>
            <a:r>
              <a:rPr lang="en-GB" dirty="0" smtClean="0"/>
              <a:t>June 2015</a:t>
            </a:r>
            <a:endParaRPr lang="en-GB" dirty="0"/>
          </a:p>
        </p:txBody>
      </p:sp>
    </p:spTree>
    <p:extLst>
      <p:ext uri="{BB962C8B-B14F-4D97-AF65-F5344CB8AC3E}">
        <p14:creationId xmlns:p14="http://schemas.microsoft.com/office/powerpoint/2010/main" val="4778965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7"/>
            <a:ext cx="12192000" cy="6851903"/>
          </a:xfrm>
          <a:prstGeom prst="rect">
            <a:avLst/>
          </a:prstGeom>
        </p:spPr>
      </p:pic>
      <p:graphicFrame>
        <p:nvGraphicFramePr>
          <p:cNvPr id="5" name="Diagram 4"/>
          <p:cNvGraphicFramePr/>
          <p:nvPr>
            <p:extLst>
              <p:ext uri="{D42A27DB-BD31-4B8C-83A1-F6EECF244321}">
                <p14:modId xmlns:p14="http://schemas.microsoft.com/office/powerpoint/2010/main" val="3120801808"/>
              </p:ext>
            </p:extLst>
          </p:nvPr>
        </p:nvGraphicFramePr>
        <p:xfrm>
          <a:off x="4799482" y="438150"/>
          <a:ext cx="8802217" cy="5467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8015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5795493" y="1171977"/>
            <a:ext cx="38637" cy="511291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44732" y="3335630"/>
            <a:ext cx="10709068" cy="51516"/>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390" y="575454"/>
            <a:ext cx="3579062" cy="2449806"/>
          </a:xfrm>
          <a:prstGeom prst="rect">
            <a:avLst/>
          </a:prstGeom>
        </p:spPr>
      </p:pic>
      <p:sp>
        <p:nvSpPr>
          <p:cNvPr id="12" name="Rectangle 11"/>
          <p:cNvSpPr/>
          <p:nvPr/>
        </p:nvSpPr>
        <p:spPr>
          <a:xfrm>
            <a:off x="2199860" y="3001681"/>
            <a:ext cx="7229902" cy="923330"/>
          </a:xfrm>
          <a:prstGeom prst="rect">
            <a:avLst/>
          </a:prstGeom>
          <a:noFill/>
        </p:spPr>
        <p:txBody>
          <a:bodyPr wrap="squar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EFFICIENCY</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8327" y="600804"/>
            <a:ext cx="3601316" cy="240087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8327" y="3842733"/>
            <a:ext cx="3574661" cy="240050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7390" y="3925011"/>
            <a:ext cx="3579062" cy="2147437"/>
          </a:xfrm>
          <a:prstGeom prst="rect">
            <a:avLst/>
          </a:prstGeom>
        </p:spPr>
      </p:pic>
    </p:spTree>
    <p:extLst>
      <p:ext uri="{BB962C8B-B14F-4D97-AF65-F5344CB8AC3E}">
        <p14:creationId xmlns:p14="http://schemas.microsoft.com/office/powerpoint/2010/main" val="407359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p:cNvPr>
          <p:cNvPicPr>
            <a:picLocks noChangeAspect="1"/>
          </p:cNvPicPr>
          <p:nvPr/>
        </p:nvPicPr>
        <p:blipFill>
          <a:blip r:embed="rId4"/>
          <a:stretch>
            <a:fillRect/>
          </a:stretch>
        </p:blipFill>
        <p:spPr>
          <a:xfrm>
            <a:off x="0" y="-669115"/>
            <a:ext cx="12192000" cy="7527115"/>
          </a:xfrm>
          <a:prstGeom prst="rect">
            <a:avLst/>
          </a:prstGeom>
        </p:spPr>
      </p:pic>
      <p:sp>
        <p:nvSpPr>
          <p:cNvPr id="10" name="Rectangle 9"/>
          <p:cNvSpPr/>
          <p:nvPr/>
        </p:nvSpPr>
        <p:spPr>
          <a:xfrm>
            <a:off x="309097" y="197224"/>
            <a:ext cx="6589433" cy="1323439"/>
          </a:xfrm>
          <a:prstGeom prst="rect">
            <a:avLst/>
          </a:prstGeom>
          <a:noFill/>
        </p:spPr>
        <p:txBody>
          <a:bodyPr wrap="none" lIns="91440" tIns="45720" rIns="91440" bIns="45720">
            <a:spAutoFit/>
          </a:bodyPr>
          <a:lstStyle/>
          <a:p>
            <a:pPr algn="ctr"/>
            <a:r>
              <a:rPr lang="en-US" sz="8000" b="1" dirty="0" smtClean="0">
                <a:ln w="12700">
                  <a:noFill/>
                  <a:prstDash val="solid"/>
                </a:ln>
                <a:solidFill>
                  <a:srgbClr val="FF0000"/>
                </a:solidFill>
                <a:effectLst>
                  <a:outerShdw dist="38100" dir="2640000" algn="bl" rotWithShape="0">
                    <a:schemeClr val="tx2">
                      <a:lumMod val="75000"/>
                    </a:schemeClr>
                  </a:outerShdw>
                </a:effectLst>
              </a:rPr>
              <a:t>Marginal Gains</a:t>
            </a:r>
            <a:endParaRPr lang="en-US" sz="8000" b="1" dirty="0">
              <a:ln w="12700">
                <a:noFill/>
                <a:prstDash val="solid"/>
              </a:ln>
              <a:solidFill>
                <a:srgbClr val="FF00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2964508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2192000" cy="9159240"/>
          </a:xfrm>
          <a:prstGeom prst="rect">
            <a:avLst/>
          </a:prstGeom>
        </p:spPr>
      </p:pic>
    </p:spTree>
    <p:extLst>
      <p:ext uri="{BB962C8B-B14F-4D97-AF65-F5344CB8AC3E}">
        <p14:creationId xmlns:p14="http://schemas.microsoft.com/office/powerpoint/2010/main" val="17721234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837" y="-2059081"/>
            <a:ext cx="7693399" cy="7693399"/>
          </a:xfrm>
          <a:prstGeom prst="rect">
            <a:avLst/>
          </a:prstGeom>
        </p:spPr>
      </p:pic>
      <p:sp>
        <p:nvSpPr>
          <p:cNvPr id="4" name="Text Placeholder 3"/>
          <p:cNvSpPr>
            <a:spLocks noGrp="1"/>
          </p:cNvSpPr>
          <p:nvPr>
            <p:ph type="body" idx="1"/>
          </p:nvPr>
        </p:nvSpPr>
        <p:spPr/>
        <p:txBody>
          <a:bodyPr>
            <a:normAutofit/>
          </a:bodyPr>
          <a:lstStyle/>
          <a:p>
            <a:pPr algn="ctr"/>
            <a:r>
              <a:rPr lang="en-GB" sz="3200" dirty="0" smtClean="0"/>
              <a:t>What processes could you change to become as efficient as Frank’s method of bathing in the time it takes to “play a record”?</a:t>
            </a:r>
            <a:endParaRPr lang="en-GB" sz="3200" dirty="0"/>
          </a:p>
        </p:txBody>
      </p:sp>
    </p:spTree>
    <p:extLst>
      <p:ext uri="{BB962C8B-B14F-4D97-AF65-F5344CB8AC3E}">
        <p14:creationId xmlns:p14="http://schemas.microsoft.com/office/powerpoint/2010/main" val="17202043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8458200" y="398164"/>
            <a:ext cx="4472940" cy="1325563"/>
          </a:xfrm>
        </p:spPr>
        <p:txBody>
          <a:bodyPr/>
          <a:lstStyle/>
          <a:p>
            <a:r>
              <a:rPr lang="en-GB" dirty="0" smtClean="0"/>
              <a:t>Workflow</a:t>
            </a:r>
            <a:endParaRPr lang="en-GB" dirty="0"/>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97180" y="185738"/>
            <a:ext cx="2814638" cy="6492875"/>
          </a:xfrm>
        </p:spPr>
      </p:pic>
      <p:sp>
        <p:nvSpPr>
          <p:cNvPr id="7" name="TextBox 6"/>
          <p:cNvSpPr txBox="1"/>
          <p:nvPr/>
        </p:nvSpPr>
        <p:spPr>
          <a:xfrm>
            <a:off x="759016" y="4966448"/>
            <a:ext cx="1813702" cy="584775"/>
          </a:xfrm>
          <a:prstGeom prst="rect">
            <a:avLst/>
          </a:prstGeom>
          <a:noFill/>
        </p:spPr>
        <p:txBody>
          <a:bodyPr wrap="none" rtlCol="0">
            <a:spAutoFit/>
          </a:bodyPr>
          <a:lstStyle/>
          <a:p>
            <a:r>
              <a:rPr lang="en-GB" sz="3200" dirty="0" smtClean="0"/>
              <a:t>STEP ONE</a:t>
            </a:r>
            <a:endParaRPr lang="en-GB" sz="3200" dirty="0"/>
          </a:p>
        </p:txBody>
      </p:sp>
      <p:sp>
        <p:nvSpPr>
          <p:cNvPr id="8" name="TextBox 7"/>
          <p:cNvSpPr txBox="1"/>
          <p:nvPr/>
        </p:nvSpPr>
        <p:spPr>
          <a:xfrm>
            <a:off x="3245224" y="4989895"/>
            <a:ext cx="3978782" cy="584775"/>
          </a:xfrm>
          <a:prstGeom prst="rect">
            <a:avLst/>
          </a:prstGeom>
          <a:noFill/>
        </p:spPr>
        <p:txBody>
          <a:bodyPr wrap="none" rtlCol="0">
            <a:spAutoFit/>
          </a:bodyPr>
          <a:lstStyle/>
          <a:p>
            <a:r>
              <a:rPr lang="en-GB" sz="3200" dirty="0" smtClean="0"/>
              <a:t>Map your process flow</a:t>
            </a:r>
            <a:endParaRPr lang="en-GB" sz="3200" dirty="0"/>
          </a:p>
        </p:txBody>
      </p:sp>
      <p:sp>
        <p:nvSpPr>
          <p:cNvPr id="9" name="TextBox 8"/>
          <p:cNvSpPr txBox="1"/>
          <p:nvPr/>
        </p:nvSpPr>
        <p:spPr>
          <a:xfrm>
            <a:off x="759016" y="4061013"/>
            <a:ext cx="1910267" cy="584775"/>
          </a:xfrm>
          <a:prstGeom prst="rect">
            <a:avLst/>
          </a:prstGeom>
          <a:noFill/>
        </p:spPr>
        <p:txBody>
          <a:bodyPr wrap="none" rtlCol="0">
            <a:spAutoFit/>
          </a:bodyPr>
          <a:lstStyle/>
          <a:p>
            <a:r>
              <a:rPr lang="en-GB" sz="3200" dirty="0" smtClean="0"/>
              <a:t>STEP TWO</a:t>
            </a:r>
            <a:endParaRPr lang="en-GB" sz="3200" dirty="0"/>
          </a:p>
        </p:txBody>
      </p:sp>
      <p:sp>
        <p:nvSpPr>
          <p:cNvPr id="10" name="TextBox 9"/>
          <p:cNvSpPr txBox="1"/>
          <p:nvPr/>
        </p:nvSpPr>
        <p:spPr>
          <a:xfrm>
            <a:off x="3245224" y="4061012"/>
            <a:ext cx="4238212" cy="584775"/>
          </a:xfrm>
          <a:prstGeom prst="rect">
            <a:avLst/>
          </a:prstGeom>
          <a:noFill/>
        </p:spPr>
        <p:txBody>
          <a:bodyPr wrap="none" rtlCol="0">
            <a:spAutoFit/>
          </a:bodyPr>
          <a:lstStyle/>
          <a:p>
            <a:r>
              <a:rPr lang="en-GB" sz="3200" dirty="0" smtClean="0"/>
              <a:t>Train staff in the process</a:t>
            </a:r>
            <a:endParaRPr lang="en-GB" sz="3200" dirty="0"/>
          </a:p>
        </p:txBody>
      </p:sp>
      <p:sp>
        <p:nvSpPr>
          <p:cNvPr id="11" name="TextBox 10"/>
          <p:cNvSpPr txBox="1"/>
          <p:nvPr/>
        </p:nvSpPr>
        <p:spPr>
          <a:xfrm>
            <a:off x="624922" y="3122078"/>
            <a:ext cx="2156744" cy="584775"/>
          </a:xfrm>
          <a:prstGeom prst="rect">
            <a:avLst/>
          </a:prstGeom>
          <a:noFill/>
        </p:spPr>
        <p:txBody>
          <a:bodyPr wrap="none" rtlCol="0">
            <a:spAutoFit/>
          </a:bodyPr>
          <a:lstStyle/>
          <a:p>
            <a:r>
              <a:rPr lang="en-GB" sz="3200" dirty="0" smtClean="0"/>
              <a:t>STEP THREE</a:t>
            </a:r>
            <a:endParaRPr lang="en-GB" sz="3200" dirty="0"/>
          </a:p>
        </p:txBody>
      </p:sp>
      <p:sp>
        <p:nvSpPr>
          <p:cNvPr id="12" name="TextBox 11"/>
          <p:cNvSpPr txBox="1"/>
          <p:nvPr/>
        </p:nvSpPr>
        <p:spPr>
          <a:xfrm>
            <a:off x="3245224" y="3122077"/>
            <a:ext cx="4557658" cy="584775"/>
          </a:xfrm>
          <a:prstGeom prst="rect">
            <a:avLst/>
          </a:prstGeom>
          <a:noFill/>
        </p:spPr>
        <p:txBody>
          <a:bodyPr wrap="none" rtlCol="0">
            <a:spAutoFit/>
          </a:bodyPr>
          <a:lstStyle/>
          <a:p>
            <a:r>
              <a:rPr lang="en-GB" sz="3200" dirty="0" smtClean="0"/>
              <a:t>Focus in on problem areas</a:t>
            </a:r>
            <a:endParaRPr lang="en-GB" sz="3200" dirty="0"/>
          </a:p>
        </p:txBody>
      </p:sp>
      <p:sp>
        <p:nvSpPr>
          <p:cNvPr id="13" name="TextBox 12"/>
          <p:cNvSpPr txBox="1"/>
          <p:nvPr/>
        </p:nvSpPr>
        <p:spPr>
          <a:xfrm>
            <a:off x="708193" y="2183143"/>
            <a:ext cx="2020105" cy="584775"/>
          </a:xfrm>
          <a:prstGeom prst="rect">
            <a:avLst/>
          </a:prstGeom>
          <a:noFill/>
        </p:spPr>
        <p:txBody>
          <a:bodyPr wrap="none" rtlCol="0">
            <a:spAutoFit/>
          </a:bodyPr>
          <a:lstStyle/>
          <a:p>
            <a:r>
              <a:rPr lang="en-GB" sz="3200" dirty="0" smtClean="0"/>
              <a:t>STEP FOUR</a:t>
            </a:r>
            <a:endParaRPr lang="en-GB" sz="3200" dirty="0"/>
          </a:p>
        </p:txBody>
      </p:sp>
      <p:sp>
        <p:nvSpPr>
          <p:cNvPr id="14" name="TextBox 13"/>
          <p:cNvSpPr txBox="1"/>
          <p:nvPr/>
        </p:nvSpPr>
        <p:spPr>
          <a:xfrm>
            <a:off x="3245224" y="2193194"/>
            <a:ext cx="3189078" cy="584775"/>
          </a:xfrm>
          <a:prstGeom prst="rect">
            <a:avLst/>
          </a:prstGeom>
          <a:noFill/>
        </p:spPr>
        <p:txBody>
          <a:bodyPr wrap="none" rtlCol="0">
            <a:spAutoFit/>
          </a:bodyPr>
          <a:lstStyle/>
          <a:p>
            <a:r>
              <a:rPr lang="en-GB" sz="3200" dirty="0" smtClean="0"/>
              <a:t>Use of technology</a:t>
            </a:r>
            <a:endParaRPr lang="en-GB" sz="3200" dirty="0"/>
          </a:p>
        </p:txBody>
      </p:sp>
      <p:sp>
        <p:nvSpPr>
          <p:cNvPr id="15" name="TextBox 14"/>
          <p:cNvSpPr txBox="1"/>
          <p:nvPr/>
        </p:nvSpPr>
        <p:spPr>
          <a:xfrm>
            <a:off x="759016" y="1184902"/>
            <a:ext cx="1802481" cy="584775"/>
          </a:xfrm>
          <a:prstGeom prst="rect">
            <a:avLst/>
          </a:prstGeom>
          <a:noFill/>
        </p:spPr>
        <p:txBody>
          <a:bodyPr wrap="none" rtlCol="0">
            <a:spAutoFit/>
          </a:bodyPr>
          <a:lstStyle/>
          <a:p>
            <a:r>
              <a:rPr lang="en-GB" sz="3200" dirty="0" smtClean="0"/>
              <a:t>STEP FIVE</a:t>
            </a:r>
            <a:endParaRPr lang="en-GB" sz="3200" dirty="0"/>
          </a:p>
        </p:txBody>
      </p:sp>
      <p:sp>
        <p:nvSpPr>
          <p:cNvPr id="16" name="TextBox 15"/>
          <p:cNvSpPr txBox="1"/>
          <p:nvPr/>
        </p:nvSpPr>
        <p:spPr>
          <a:xfrm>
            <a:off x="3245224" y="1138952"/>
            <a:ext cx="3285323" cy="584775"/>
          </a:xfrm>
          <a:prstGeom prst="rect">
            <a:avLst/>
          </a:prstGeom>
          <a:noFill/>
        </p:spPr>
        <p:txBody>
          <a:bodyPr wrap="none" rtlCol="0">
            <a:spAutoFit/>
          </a:bodyPr>
          <a:lstStyle/>
          <a:p>
            <a:r>
              <a:rPr lang="en-GB" sz="3200" dirty="0" smtClean="0"/>
              <a:t>Review and repeat</a:t>
            </a:r>
            <a:endParaRPr lang="en-GB" sz="3200" dirty="0"/>
          </a:p>
        </p:txBody>
      </p:sp>
    </p:spTree>
    <p:extLst>
      <p:ext uri="{BB962C8B-B14F-4D97-AF65-F5344CB8AC3E}">
        <p14:creationId xmlns:p14="http://schemas.microsoft.com/office/powerpoint/2010/main" val="3556902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498"/>
            <a:ext cx="12192000" cy="7620000"/>
          </a:xfrm>
          <a:prstGeom prst="rect">
            <a:avLst/>
          </a:prstGeom>
        </p:spPr>
      </p:pic>
      <p:sp>
        <p:nvSpPr>
          <p:cNvPr id="6" name="Rectangle 5"/>
          <p:cNvSpPr/>
          <p:nvPr/>
        </p:nvSpPr>
        <p:spPr>
          <a:xfrm>
            <a:off x="394508" y="511098"/>
            <a:ext cx="7649466"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Standalone or integrated?</a:t>
            </a:r>
            <a:endParaRPr lang="en-US" sz="5400" b="1" dirty="0">
              <a:ln w="22225">
                <a:solidFill>
                  <a:schemeClr val="accent2"/>
                </a:solidFill>
                <a:prstDash val="solid"/>
              </a:ln>
              <a:solidFill>
                <a:schemeClr val="accent2">
                  <a:lumMod val="40000"/>
                  <a:lumOff val="60000"/>
                </a:schemeClr>
              </a:solidFill>
            </a:endParaRPr>
          </a:p>
        </p:txBody>
      </p:sp>
      <p:sp>
        <p:nvSpPr>
          <p:cNvPr id="7" name="Rectangle 6"/>
          <p:cNvSpPr/>
          <p:nvPr/>
        </p:nvSpPr>
        <p:spPr>
          <a:xfrm>
            <a:off x="3610624" y="1726895"/>
            <a:ext cx="838543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Built for you or built by you?</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8" name="Rectangle 7"/>
          <p:cNvSpPr/>
          <p:nvPr/>
        </p:nvSpPr>
        <p:spPr>
          <a:xfrm>
            <a:off x="-253326" y="2912922"/>
            <a:ext cx="12765098"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Write code or user-friendly drag and drop?</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9" name="Rectangle 8"/>
          <p:cNvSpPr/>
          <p:nvPr/>
        </p:nvSpPr>
        <p:spPr>
          <a:xfrm>
            <a:off x="3610624" y="4165262"/>
            <a:ext cx="702583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Prescriptive or Flexible?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0" name="Rectangle 9"/>
          <p:cNvSpPr/>
          <p:nvPr/>
        </p:nvSpPr>
        <p:spPr>
          <a:xfrm>
            <a:off x="153876" y="5284807"/>
            <a:ext cx="12143197"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Case management or business processes</a:t>
            </a:r>
            <a:r>
              <a:rPr lang="en-US" sz="5400" b="1" cap="none" spc="0" dirty="0" smtClean="0">
                <a:ln w="22225">
                  <a:solidFill>
                    <a:schemeClr val="accent2"/>
                  </a:solidFill>
                  <a:prstDash val="solid"/>
                </a:ln>
                <a:solidFill>
                  <a:schemeClr val="accent2">
                    <a:lumMod val="40000"/>
                    <a:lumOff val="60000"/>
                  </a:schemeClr>
                </a:solidFill>
                <a:effectLst/>
              </a:rPr>
              <a:t>?</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28497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2" y="1"/>
            <a:ext cx="13716003" cy="6858000"/>
          </a:xfrm>
          <a:prstGeom prst="rect">
            <a:avLst/>
          </a:prstGeom>
        </p:spPr>
      </p:pic>
      <p:sp>
        <p:nvSpPr>
          <p:cNvPr id="4" name="Rectangle 3"/>
          <p:cNvSpPr/>
          <p:nvPr/>
        </p:nvSpPr>
        <p:spPr>
          <a:xfrm>
            <a:off x="137925" y="5934670"/>
            <a:ext cx="11916147"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“I’ve seen things you wouldn’t believe…”</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8216972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rgbClr val="004687"/>
      </a:dk1>
      <a:lt1>
        <a:srgbClr val="FFFFFF"/>
      </a:lt1>
      <a:dk2>
        <a:srgbClr val="00549F"/>
      </a:dk2>
      <a:lt2>
        <a:srgbClr val="FFFFFF"/>
      </a:lt2>
      <a:accent1>
        <a:srgbClr val="00549F"/>
      </a:accent1>
      <a:accent2>
        <a:srgbClr val="EEAF00"/>
      </a:accent2>
      <a:accent3>
        <a:srgbClr val="62A4D3"/>
      </a:accent3>
      <a:accent4>
        <a:srgbClr val="009089"/>
      </a:accent4>
      <a:accent5>
        <a:srgbClr val="848687"/>
      </a:accent5>
      <a:accent6>
        <a:srgbClr val="AA0132"/>
      </a:accent6>
      <a:hlink>
        <a:srgbClr val="62A4D3"/>
      </a:hlink>
      <a:folHlink>
        <a:srgbClr val="EEAF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740E865D4CF945BE992A89936D8A54" ma:contentTypeVersion="0" ma:contentTypeDescription="Create a new document." ma:contentTypeScope="" ma:versionID="153ad82a2b3c3ff4a2f73e872e4dc36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5F1F59-A96C-4CFB-9391-FDD7281ED41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53B9640D-0490-48EF-AE64-5EDA3C3BF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CA11923-E4BB-49C1-9095-CE99057493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3450</TotalTime>
  <Words>2200</Words>
  <Application>Microsoft Macintosh PowerPoint</Application>
  <PresentationFormat>Custom</PresentationFormat>
  <Paragraphs>111</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M+E+M=P Efficiency</vt:lpstr>
      <vt:lpstr>PowerPoint Presentation</vt:lpstr>
      <vt:lpstr>PowerPoint Presentation</vt:lpstr>
      <vt:lpstr>PowerPoint Presentation</vt:lpstr>
      <vt:lpstr>PowerPoint Presentation</vt:lpstr>
      <vt:lpstr>PowerPoint Presentation</vt:lpstr>
      <vt:lpstr>Workflow</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Sarah.Oliver@advancedcomputersoftware.com</dc:creator>
  <cp:lastModifiedBy>David Gilroy</cp:lastModifiedBy>
  <cp:revision>116</cp:revision>
  <dcterms:created xsi:type="dcterms:W3CDTF">2014-11-05T11:58:18Z</dcterms:created>
  <dcterms:modified xsi:type="dcterms:W3CDTF">2015-06-22T16:22:08Z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0x010100A1740E865D4CF945BE992A89936D8A54</vt:lpwstr>
  </property>
</Properties>
</file>